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6.png"/><Relationship Id="rId3" Type="http://schemas.openxmlformats.org/officeDocument/2006/relationships/image" Target="../media/image3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8.png"/><Relationship Id="rId3" Type="http://schemas.openxmlformats.org/officeDocument/2006/relationships/image" Target="../media/image3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0.png"/><Relationship Id="rId3" Type="http://schemas.openxmlformats.org/officeDocument/2006/relationships/image" Target="../media/image41.png"/><Relationship Id="rId4" Type="http://schemas.openxmlformats.org/officeDocument/2006/relationships/image" Target="../media/image4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3.png"/><Relationship Id="rId3" Type="http://schemas.openxmlformats.org/officeDocument/2006/relationships/image" Target="../media/image44.png"/><Relationship Id="rId4" Type="http://schemas.openxmlformats.org/officeDocument/2006/relationships/image" Target="../media/image45.png"/><Relationship Id="rId5" Type="http://schemas.openxmlformats.org/officeDocument/2006/relationships/image" Target="../media/image46.png"/><Relationship Id="rId6" Type="http://schemas.openxmlformats.org/officeDocument/2006/relationships/image" Target="../media/image4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8.png"/><Relationship Id="rId3" Type="http://schemas.openxmlformats.org/officeDocument/2006/relationships/image" Target="../media/image49.png"/><Relationship Id="rId4" Type="http://schemas.openxmlformats.org/officeDocument/2006/relationships/image" Target="../media/image50.png"/><Relationship Id="rId5" Type="http://schemas.openxmlformats.org/officeDocument/2006/relationships/image" Target="../media/image51.png"/><Relationship Id="rId6" Type="http://schemas.openxmlformats.org/officeDocument/2006/relationships/image" Target="../media/image52.png"/><Relationship Id="rId7" Type="http://schemas.openxmlformats.org/officeDocument/2006/relationships/image" Target="../media/image53.png"/><Relationship Id="rId8" Type="http://schemas.openxmlformats.org/officeDocument/2006/relationships/image" Target="../media/image54.png"/><Relationship Id="rId9" Type="http://schemas.openxmlformats.org/officeDocument/2006/relationships/image" Target="../media/image55.png"/><Relationship Id="rId10" Type="http://schemas.openxmlformats.org/officeDocument/2006/relationships/image" Target="../media/image5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7.png"/><Relationship Id="rId3" Type="http://schemas.openxmlformats.org/officeDocument/2006/relationships/image" Target="../media/image58.png"/><Relationship Id="rId4" Type="http://schemas.openxmlformats.org/officeDocument/2006/relationships/image" Target="../media/image5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0.png"/><Relationship Id="rId3" Type="http://schemas.openxmlformats.org/officeDocument/2006/relationships/image" Target="../media/image61.png"/><Relationship Id="rId4" Type="http://schemas.openxmlformats.org/officeDocument/2006/relationships/image" Target="../media/image62.png"/><Relationship Id="rId5" Type="http://schemas.openxmlformats.org/officeDocument/2006/relationships/image" Target="../media/image6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4.png"/><Relationship Id="rId3" Type="http://schemas.openxmlformats.org/officeDocument/2006/relationships/image" Target="../media/image65.png"/><Relationship Id="rId4" Type="http://schemas.openxmlformats.org/officeDocument/2006/relationships/image" Target="../media/image66.png"/><Relationship Id="rId5" Type="http://schemas.openxmlformats.org/officeDocument/2006/relationships/image" Target="../media/image67.png"/><Relationship Id="rId6" Type="http://schemas.openxmlformats.org/officeDocument/2006/relationships/image" Target="../media/image68.png"/><Relationship Id="rId7" Type="http://schemas.openxmlformats.org/officeDocument/2006/relationships/image" Target="../media/image69.png"/><Relationship Id="rId8" Type="http://schemas.openxmlformats.org/officeDocument/2006/relationships/image" Target="../media/image70.png"/><Relationship Id="rId9" Type="http://schemas.openxmlformats.org/officeDocument/2006/relationships/image" Target="../media/image7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6" Type="http://schemas.openxmlformats.org/officeDocument/2006/relationships/image" Target="../media/image76.png"/><Relationship Id="rId7" Type="http://schemas.openxmlformats.org/officeDocument/2006/relationships/image" Target="../media/image7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8.png"/><Relationship Id="rId3" Type="http://schemas.openxmlformats.org/officeDocument/2006/relationships/image" Target="../media/image79.png"/><Relationship Id="rId4" Type="http://schemas.openxmlformats.org/officeDocument/2006/relationships/image" Target="../media/image80.png"/><Relationship Id="rId5" Type="http://schemas.openxmlformats.org/officeDocument/2006/relationships/image" Target="../media/image81.png"/><Relationship Id="rId6" Type="http://schemas.openxmlformats.org/officeDocument/2006/relationships/image" Target="../media/image82.png"/><Relationship Id="rId7" Type="http://schemas.openxmlformats.org/officeDocument/2006/relationships/image" Target="../media/image83.png"/><Relationship Id="rId8" Type="http://schemas.openxmlformats.org/officeDocument/2006/relationships/image" Target="../media/image84.png"/><Relationship Id="rId9" Type="http://schemas.openxmlformats.org/officeDocument/2006/relationships/image" Target="../media/image8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6.png"/><Relationship Id="rId3" Type="http://schemas.openxmlformats.org/officeDocument/2006/relationships/image" Target="../media/image87.png"/><Relationship Id="rId4" Type="http://schemas.openxmlformats.org/officeDocument/2006/relationships/image" Target="../media/image88.png"/><Relationship Id="rId5" Type="http://schemas.openxmlformats.org/officeDocument/2006/relationships/image" Target="../media/image89.png"/><Relationship Id="rId6" Type="http://schemas.openxmlformats.org/officeDocument/2006/relationships/image" Target="../media/image90.png"/><Relationship Id="rId7" Type="http://schemas.openxmlformats.org/officeDocument/2006/relationships/image" Target="../media/image91.png"/><Relationship Id="rId8" Type="http://schemas.openxmlformats.org/officeDocument/2006/relationships/image" Target="../media/image92.png"/><Relationship Id="rId9" Type="http://schemas.openxmlformats.org/officeDocument/2006/relationships/image" Target="../media/image93.png"/><Relationship Id="rId10" Type="http://schemas.openxmlformats.org/officeDocument/2006/relationships/image" Target="../media/image94.png"/><Relationship Id="rId11" Type="http://schemas.openxmlformats.org/officeDocument/2006/relationships/image" Target="../media/image9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6.png"/><Relationship Id="rId3" Type="http://schemas.openxmlformats.org/officeDocument/2006/relationships/image" Target="../media/image9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8.png"/><Relationship Id="rId3" Type="http://schemas.openxmlformats.org/officeDocument/2006/relationships/image" Target="../media/image99.png"/><Relationship Id="rId4" Type="http://schemas.openxmlformats.org/officeDocument/2006/relationships/image" Target="../media/image100.png"/><Relationship Id="rId5" Type="http://schemas.openxmlformats.org/officeDocument/2006/relationships/image" Target="../media/image10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 Id="rId6" Type="http://schemas.openxmlformats.org/officeDocument/2006/relationships/image" Target="../media/image10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7.png"/><Relationship Id="rId3" Type="http://schemas.openxmlformats.org/officeDocument/2006/relationships/image" Target="../media/image10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7" Type="http://schemas.openxmlformats.org/officeDocument/2006/relationships/image" Target="../media/image1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 Id="rId3" Type="http://schemas.openxmlformats.org/officeDocument/2006/relationships/image" Target="../media/image21.png"/><Relationship Id="rId4" Type="http://schemas.openxmlformats.org/officeDocument/2006/relationships/image" Target="../media/image22.png"/><Relationship Id="rId5" Type="http://schemas.openxmlformats.org/officeDocument/2006/relationships/image" Target="../media/image23.png"/><Relationship Id="rId6" Type="http://schemas.openxmlformats.org/officeDocument/2006/relationships/image" Target="../media/image2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5.png"/><Relationship Id="rId3" Type="http://schemas.openxmlformats.org/officeDocument/2006/relationships/image" Target="../media/image26.png"/><Relationship Id="rId4" Type="http://schemas.openxmlformats.org/officeDocument/2006/relationships/image" Target="../media/image2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8.png"/><Relationship Id="rId3" Type="http://schemas.openxmlformats.org/officeDocument/2006/relationships/image" Target="../media/image29.png"/><Relationship Id="rId4" Type="http://schemas.openxmlformats.org/officeDocument/2006/relationships/image" Target="../media/image30.png"/><Relationship Id="rId5" Type="http://schemas.openxmlformats.org/officeDocument/2006/relationships/image" Target="../media/image31.png"/><Relationship Id="rId6" Type="http://schemas.openxmlformats.org/officeDocument/2006/relationships/image" Target="../media/image32.png"/><Relationship Id="rId7" Type="http://schemas.openxmlformats.org/officeDocument/2006/relationships/image" Target="../media/image33.png"/><Relationship Id="rId8" Type="http://schemas.openxmlformats.org/officeDocument/2006/relationships/image" Target="../media/image34.png"/><Relationship Id="rId9"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266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47762" y="713105"/>
            <a:ext cx="3190875" cy="28956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380" y="3811270"/>
            <a:ext cx="4602480" cy="1682114"/>
          </a:xfrm>
          <a:prstGeom prst="rect">
            <a:avLst/>
          </a:prstGeom>
        </p:spPr>
        <p:txBody>
          <a:bodyPr wrap="square" lIns="0" tIns="27939" rIns="0" bIns="0" rtlCol="0" vert="horz">
            <a:spAutoFit/>
          </a:bodyPr>
          <a:lstStyle/>
          <a:p>
            <a:pPr marL="904240" marR="57594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9.7 </a:t>
            </a:r>
            <a:r>
              <a:rPr dirty="0" sz="1000">
                <a:solidFill>
                  <a:srgbClr val="010202"/>
                </a:solidFill>
                <a:latin typeface="Times New Roman"/>
                <a:cs typeface="Times New Roman"/>
              </a:rPr>
              <a:t>The variation, with composition, of the molar entropy of  formation of a binary Raoultian</a:t>
            </a:r>
            <a:r>
              <a:rPr dirty="0" sz="1000" spc="-15">
                <a:solidFill>
                  <a:srgbClr val="010202"/>
                </a:solidFill>
                <a:latin typeface="Times New Roman"/>
                <a:cs typeface="Times New Roman"/>
              </a:rPr>
              <a:t> </a:t>
            </a:r>
            <a:r>
              <a:rPr dirty="0" sz="1000">
                <a:solidFill>
                  <a:srgbClr val="010202"/>
                </a:solidFill>
                <a:latin typeface="Times New Roman"/>
                <a:cs typeface="Times New Roman"/>
              </a:rPr>
              <a:t>solution.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900">
              <a:latin typeface="Times New Roman"/>
              <a:cs typeface="Times New Roman"/>
            </a:endParaRPr>
          </a:p>
          <a:p>
            <a:pPr marL="1478280">
              <a:lnSpc>
                <a:spcPct val="100000"/>
              </a:lnSpc>
            </a:pPr>
            <a:r>
              <a:rPr dirty="0" sz="1000" b="1">
                <a:solidFill>
                  <a:srgbClr val="010202"/>
                </a:solidFill>
                <a:latin typeface="Times New Roman"/>
                <a:cs typeface="Times New Roman"/>
              </a:rPr>
              <a:t>9.7 </a:t>
            </a:r>
            <a:r>
              <a:rPr dirty="0" sz="1000" spc="-5" b="1">
                <a:solidFill>
                  <a:srgbClr val="010202"/>
                </a:solidFill>
                <a:latin typeface="Times New Roman"/>
                <a:cs typeface="Times New Roman"/>
              </a:rPr>
              <a:t>NONIDEAL</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A</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nonideal</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solution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one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activities</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components</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not</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equal</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to</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their</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mole  fractions.</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However,</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view</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convenience</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concept</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activity</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simplicity</a:t>
            </a:r>
            <a:r>
              <a:rPr dirty="0" sz="1000" spc="170">
                <a:solidFill>
                  <a:srgbClr val="010202"/>
                </a:solidFill>
                <a:latin typeface="Times New Roman"/>
                <a:cs typeface="Times New Roman"/>
              </a:rPr>
              <a:t> </a:t>
            </a:r>
            <a:r>
              <a:rPr dirty="0" sz="1000" spc="-15">
                <a:solidFill>
                  <a:srgbClr val="010202"/>
                </a:solidFill>
                <a:latin typeface="Times New Roman"/>
                <a:cs typeface="Times New Roman"/>
              </a:rPr>
              <a:t>of  </a:t>
            </a:r>
            <a:r>
              <a:rPr dirty="0" sz="1000">
                <a:solidFill>
                  <a:srgbClr val="010202"/>
                </a:solidFill>
                <a:latin typeface="Times New Roman"/>
                <a:cs typeface="Times New Roman"/>
              </a:rPr>
              <a:t>Raoult’s law, it is convenient to define an additional thermodynamic function called  the </a:t>
            </a:r>
            <a:r>
              <a:rPr dirty="0" sz="1000" i="1">
                <a:solidFill>
                  <a:srgbClr val="010202"/>
                </a:solidFill>
                <a:latin typeface="Times New Roman"/>
                <a:cs typeface="Times New Roman"/>
              </a:rPr>
              <a:t>activity coefficient, </a:t>
            </a:r>
            <a:r>
              <a:rPr dirty="0" sz="1000" spc="-20">
                <a:solidFill>
                  <a:srgbClr val="010202"/>
                </a:solidFill>
                <a:latin typeface="Times New Roman"/>
                <a:cs typeface="Times New Roman"/>
              </a:rPr>
              <a:t>μ. </a:t>
            </a:r>
            <a:r>
              <a:rPr dirty="0" sz="1000">
                <a:solidFill>
                  <a:srgbClr val="010202"/>
                </a:solidFill>
                <a:latin typeface="Times New Roman"/>
                <a:cs typeface="Times New Roman"/>
              </a:rPr>
              <a:t>The activity coefficient of a component of a solution is </a:t>
            </a:r>
            <a:r>
              <a:rPr dirty="0" sz="1000" spc="-5">
                <a:solidFill>
                  <a:srgbClr val="010202"/>
                </a:solidFill>
                <a:latin typeface="Times New Roman"/>
                <a:cs typeface="Times New Roman"/>
              </a:rPr>
              <a:t>defined  </a:t>
            </a:r>
            <a:r>
              <a:rPr dirty="0" sz="1000">
                <a:solidFill>
                  <a:srgbClr val="010202"/>
                </a:solidFill>
                <a:latin typeface="Times New Roman"/>
                <a:cs typeface="Times New Roman"/>
              </a:rPr>
              <a:t>as the ratio of the activity of the component to its mole fraction, i.e., for the component</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i,</a:t>
            </a:r>
            <a:endParaRPr sz="1000">
              <a:latin typeface="Times New Roman"/>
              <a:cs typeface="Times New Roman"/>
            </a:endParaRPr>
          </a:p>
        </p:txBody>
      </p:sp>
      <p:sp>
        <p:nvSpPr>
          <p:cNvPr id="5" name="object 5"/>
          <p:cNvSpPr/>
          <p:nvPr/>
        </p:nvSpPr>
        <p:spPr>
          <a:xfrm>
            <a:off x="2246312" y="5816917"/>
            <a:ext cx="561975" cy="3810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06311" y="5924866"/>
            <a:ext cx="4676775" cy="1604010"/>
          </a:xfrm>
          <a:prstGeom prst="rect">
            <a:avLst/>
          </a:prstGeom>
        </p:spPr>
        <p:txBody>
          <a:bodyPr wrap="square" lIns="0" tIns="12700" rIns="0" bIns="0" rtlCol="0" vert="horz">
            <a:spAutoFit/>
          </a:bodyPr>
          <a:lstStyle/>
          <a:p>
            <a:pPr algn="r" marR="33655">
              <a:lnSpc>
                <a:spcPct val="100000"/>
              </a:lnSpc>
              <a:spcBef>
                <a:spcPts val="100"/>
              </a:spcBef>
            </a:pPr>
            <a:r>
              <a:rPr dirty="0" sz="1000">
                <a:solidFill>
                  <a:srgbClr val="010202"/>
                </a:solidFill>
                <a:latin typeface="Times New Roman"/>
                <a:cs typeface="Times New Roman"/>
              </a:rPr>
              <a:t>(9.46)</a:t>
            </a:r>
            <a:endParaRPr sz="1000">
              <a:latin typeface="Times New Roman"/>
              <a:cs typeface="Times New Roman"/>
            </a:endParaRPr>
          </a:p>
          <a:p>
            <a:pPr>
              <a:lnSpc>
                <a:spcPct val="100000"/>
              </a:lnSpc>
            </a:pPr>
            <a:endParaRPr sz="1100">
              <a:latin typeface="Times New Roman"/>
              <a:cs typeface="Times New Roman"/>
            </a:endParaRPr>
          </a:p>
          <a:p>
            <a:pPr algn="just" marL="50800" marR="43180">
              <a:lnSpc>
                <a:spcPct val="130900"/>
              </a:lnSpc>
              <a:spcBef>
                <a:spcPts val="910"/>
              </a:spcBef>
            </a:pPr>
            <a:r>
              <a:rPr dirty="0" sz="1000">
                <a:solidFill>
                  <a:srgbClr val="010202"/>
                </a:solidFill>
                <a:latin typeface="Times New Roman"/>
                <a:cs typeface="Times New Roman"/>
              </a:rPr>
              <a:t>The value of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 </a:t>
            </a:r>
            <a:r>
              <a:rPr dirty="0" sz="1000" spc="-5">
                <a:solidFill>
                  <a:srgbClr val="010202"/>
                </a:solidFill>
                <a:latin typeface="Times New Roman"/>
                <a:cs typeface="Times New Roman"/>
              </a:rPr>
              <a:t>can be greater or less than unity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i="1">
                <a:solidFill>
                  <a:srgbClr val="010202"/>
                </a:solidFill>
                <a:latin typeface="Times New Roman"/>
                <a:cs typeface="Times New Roman"/>
              </a:rPr>
              <a:t>=</a:t>
            </a:r>
            <a:r>
              <a:rPr dirty="0" sz="1000" spc="-10">
                <a:solidFill>
                  <a:srgbClr val="010202"/>
                </a:solidFill>
                <a:latin typeface="Times New Roman"/>
                <a:cs typeface="Times New Roman"/>
              </a:rPr>
              <a:t>1 </a:t>
            </a:r>
            <a:r>
              <a:rPr dirty="0" sz="1000" spc="-5">
                <a:solidFill>
                  <a:srgbClr val="010202"/>
                </a:solidFill>
                <a:latin typeface="Times New Roman"/>
                <a:cs typeface="Times New Roman"/>
              </a:rPr>
              <a:t>gives ideal Raoultian behavior). If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&gt;1, </a:t>
            </a:r>
            <a:r>
              <a:rPr dirty="0" sz="1000">
                <a:solidFill>
                  <a:srgbClr val="010202"/>
                </a:solidFill>
                <a:latin typeface="Times New Roman"/>
                <a:cs typeface="Times New Roman"/>
              </a:rPr>
              <a:t>then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is said to exhibit a positive deviation from Raoultian </a:t>
            </a:r>
            <a:r>
              <a:rPr dirty="0" sz="1000" spc="-5">
                <a:solidFill>
                  <a:srgbClr val="010202"/>
                </a:solidFill>
                <a:latin typeface="Times New Roman"/>
                <a:cs typeface="Times New Roman"/>
              </a:rPr>
              <a:t>ideal  </a:t>
            </a:r>
            <a:r>
              <a:rPr dirty="0" sz="1000" spc="-10">
                <a:solidFill>
                  <a:srgbClr val="010202"/>
                </a:solidFill>
                <a:latin typeface="Times New Roman"/>
                <a:cs typeface="Times New Roman"/>
              </a:rPr>
              <a:t>behavior, </a:t>
            </a:r>
            <a:r>
              <a:rPr dirty="0" sz="1000" spc="-5">
                <a:solidFill>
                  <a:srgbClr val="010202"/>
                </a:solidFill>
                <a:latin typeface="Times New Roman"/>
                <a:cs typeface="Times New Roman"/>
              </a:rPr>
              <a:t>and, if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&lt;1, </a:t>
            </a:r>
            <a:r>
              <a:rPr dirty="0" sz="1000">
                <a:solidFill>
                  <a:srgbClr val="010202"/>
                </a:solidFill>
                <a:latin typeface="Times New Roman"/>
                <a:cs typeface="Times New Roman"/>
              </a:rPr>
              <a:t>then the component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is said to exhibit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deviation from  </a:t>
            </a:r>
            <a:r>
              <a:rPr dirty="0" sz="1000" spc="-15">
                <a:solidFill>
                  <a:srgbClr val="010202"/>
                </a:solidFill>
                <a:latin typeface="Times New Roman"/>
                <a:cs typeface="Times New Roman"/>
              </a:rPr>
              <a:t>Raoult’s</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law.</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9.8</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baseline="-33333" sz="1125" spc="165" i="1">
                <a:solidFill>
                  <a:srgbClr val="010202"/>
                </a:solidFill>
                <a:latin typeface="Times New Roman"/>
                <a:cs typeface="Times New Roman"/>
              </a:rPr>
              <a:t> </a:t>
            </a:r>
            <a:r>
              <a:rPr dirty="0" sz="1000">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component</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i</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55">
                <a:solidFill>
                  <a:srgbClr val="010202"/>
                </a:solidFill>
                <a:latin typeface="Times New Roman"/>
                <a:cs typeface="Times New Roman"/>
              </a:rPr>
              <a:t> </a:t>
            </a:r>
            <a:r>
              <a:rPr dirty="0" sz="1000">
                <a:solidFill>
                  <a:srgbClr val="010202"/>
                </a:solidFill>
                <a:latin typeface="Times New Roman"/>
                <a:cs typeface="Times New Roman"/>
              </a:rPr>
              <a:t>exhibits</a:t>
            </a:r>
            <a:endParaRPr sz="1000">
              <a:latin typeface="Times New Roman"/>
              <a:cs typeface="Times New Roman"/>
            </a:endParaRPr>
          </a:p>
          <a:p>
            <a:pPr algn="just" marL="50800" marR="45085">
              <a:lnSpc>
                <a:spcPct val="100000"/>
              </a:lnSpc>
              <a:spcBef>
                <a:spcPts val="370"/>
              </a:spcBef>
            </a:pPr>
            <a:r>
              <a:rPr dirty="0" sz="1000" spc="-5">
                <a:solidFill>
                  <a:srgbClr val="010202"/>
                </a:solidFill>
                <a:latin typeface="Times New Roman"/>
                <a:cs typeface="Times New Roman"/>
              </a:rPr>
              <a:t>negative deviations, and Fig. 9.9 shows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which exhibits positive deviations. The  corresponding variations of </a:t>
            </a:r>
            <a:r>
              <a:rPr dirty="0" sz="1000" spc="-20">
                <a:solidFill>
                  <a:srgbClr val="010202"/>
                </a:solidFill>
                <a:latin typeface="Times New Roman"/>
                <a:cs typeface="Times New Roman"/>
              </a:rPr>
              <a:t>μ</a:t>
            </a:r>
            <a:r>
              <a:rPr dirty="0" baseline="-33333" sz="1125" spc="-30" i="1">
                <a:solidFill>
                  <a:srgbClr val="010202"/>
                </a:solidFill>
                <a:latin typeface="Times New Roman"/>
                <a:cs typeface="Times New Roman"/>
              </a:rPr>
              <a:t>i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Figs. 9.10 and</a:t>
            </a:r>
            <a:r>
              <a:rPr dirty="0" sz="1000" spc="-95">
                <a:solidFill>
                  <a:srgbClr val="010202"/>
                </a:solidFill>
                <a:latin typeface="Times New Roman"/>
                <a:cs typeface="Times New Roman"/>
              </a:rPr>
              <a:t> </a:t>
            </a:r>
            <a:r>
              <a:rPr dirty="0" sz="1000" spc="-10">
                <a:solidFill>
                  <a:srgbClr val="010202"/>
                </a:solidFill>
                <a:latin typeface="Times New Roman"/>
                <a:cs typeface="Times New Roman"/>
              </a:rPr>
              <a:t>9.11.</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49" y="4261358"/>
            <a:ext cx="4650105" cy="1879600"/>
          </a:xfrm>
          <a:prstGeom prst="rect">
            <a:avLst/>
          </a:prstGeom>
        </p:spPr>
        <p:txBody>
          <a:bodyPr wrap="square" lIns="0" tIns="59690" rIns="0" bIns="0" rtlCol="0" vert="horz">
            <a:spAutoFit/>
          </a:bodyPr>
          <a:lstStyle/>
          <a:p>
            <a:pPr marL="38100">
              <a:lnSpc>
                <a:spcPct val="100000"/>
              </a:lnSpc>
              <a:spcBef>
                <a:spcPts val="470"/>
              </a:spcBef>
            </a:pPr>
            <a:r>
              <a:rPr dirty="0" sz="1000">
                <a:solidFill>
                  <a:srgbClr val="010202"/>
                </a:solidFill>
                <a:latin typeface="Times New Roman"/>
                <a:cs typeface="Times New Roman"/>
              </a:rPr>
              <a:t>Thus</a:t>
            </a:r>
            <a:r>
              <a:rPr dirty="0" sz="1000" spc="60">
                <a:solidFill>
                  <a:srgbClr val="010202"/>
                </a:solidFill>
                <a:latin typeface="Times New Roman"/>
                <a:cs typeface="Times New Roman"/>
              </a:rPr>
              <a:t> </a:t>
            </a:r>
            <a:r>
              <a:rPr dirty="0" sz="1000">
                <a:solidFill>
                  <a:srgbClr val="010202"/>
                </a:solidFill>
                <a:latin typeface="Times New Roman"/>
                <a:cs typeface="Times New Roman"/>
              </a:rPr>
              <a:t>ln</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a:t>
            </a:r>
            <a:r>
              <a:rPr dirty="0" baseline="-33333" sz="1125" spc="157"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baseline="-33333" sz="1125" spc="16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a:solidFill>
                  <a:srgbClr val="010202"/>
                </a:solidFill>
                <a:latin typeface="Times New Roman"/>
                <a:cs typeface="Times New Roman"/>
              </a:rPr>
              <a:t>obtained</a:t>
            </a:r>
            <a:r>
              <a:rPr dirty="0" sz="1000" spc="55">
                <a:solidFill>
                  <a:srgbClr val="010202"/>
                </a:solidFill>
                <a:latin typeface="Times New Roman"/>
                <a:cs typeface="Times New Roman"/>
              </a:rPr>
              <a:t> </a:t>
            </a:r>
            <a:r>
              <a:rPr dirty="0" sz="1000">
                <a:solidFill>
                  <a:srgbClr val="010202"/>
                </a:solidFill>
                <a:latin typeface="Times New Roman"/>
                <a:cs typeface="Times New Roman"/>
              </a:rPr>
              <a:t>as</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a:t>
            </a:r>
            <a:r>
              <a:rPr dirty="0" sz="1000" spc="25" i="1">
                <a:solidFill>
                  <a:srgbClr val="010202"/>
                </a:solidFill>
                <a:latin typeface="Times New Roman"/>
                <a:cs typeface="Times New Roman"/>
              </a:rPr>
              <a:t>X</a:t>
            </a:r>
            <a:r>
              <a:rPr dirty="0" baseline="-33333" sz="1125" spc="37" i="1">
                <a:solidFill>
                  <a:srgbClr val="010202"/>
                </a:solidFill>
                <a:latin typeface="Times New Roman"/>
                <a:cs typeface="Times New Roman"/>
              </a:rPr>
              <a:t>B</a:t>
            </a:r>
            <a:r>
              <a:rPr dirty="0" sz="1000" spc="25" i="1">
                <a:solidFill>
                  <a:srgbClr val="010202"/>
                </a:solidFill>
                <a:latin typeface="Times New Roman"/>
                <a:cs typeface="Times New Roman"/>
              </a:rPr>
              <a:t>X</a:t>
            </a:r>
            <a:r>
              <a:rPr dirty="0" baseline="-33333" sz="1125" spc="37" i="1">
                <a:solidFill>
                  <a:srgbClr val="010202"/>
                </a:solidFill>
                <a:latin typeface="Times New Roman"/>
                <a:cs typeface="Times New Roman"/>
              </a:rPr>
              <a:t>A</a:t>
            </a:r>
            <a:r>
              <a:rPr dirty="0" sz="1000" spc="25" i="1">
                <a:solidFill>
                  <a:srgbClr val="010202"/>
                </a:solidFill>
                <a:latin typeface="Times New Roman"/>
                <a:cs typeface="Times New Roman"/>
              </a:rPr>
              <a:t>a</a:t>
            </a:r>
            <a:r>
              <a:rPr dirty="0" baseline="-33333" sz="1125" spc="37" i="1">
                <a:solidFill>
                  <a:srgbClr val="010202"/>
                </a:solidFill>
                <a:latin typeface="Times New Roman"/>
                <a:cs typeface="Times New Roman"/>
              </a:rPr>
              <a:t>B</a:t>
            </a:r>
            <a:r>
              <a:rPr dirty="0" baseline="-33333" sz="1125" spc="179" i="1">
                <a:solidFill>
                  <a:srgbClr val="010202"/>
                </a:solidFill>
                <a:latin typeface="Times New Roman"/>
                <a:cs typeface="Times New Roman"/>
              </a:rPr>
              <a:t> </a:t>
            </a:r>
            <a:r>
              <a:rPr dirty="0" sz="1000" spc="-5">
                <a:solidFill>
                  <a:srgbClr val="010202"/>
                </a:solidFill>
                <a:latin typeface="Times New Roman"/>
                <a:cs typeface="Times New Roman"/>
              </a:rPr>
              <a:t>minus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area</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under</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plot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90">
                <a:solidFill>
                  <a:srgbClr val="010202"/>
                </a:solidFill>
                <a:latin typeface="Times New Roman"/>
                <a:cs typeface="Times New Roman"/>
              </a:rPr>
              <a:t>a</a:t>
            </a:r>
            <a:r>
              <a:rPr dirty="0" baseline="-33333" sz="1125" spc="135" i="1">
                <a:solidFill>
                  <a:srgbClr val="010202"/>
                </a:solidFill>
                <a:latin typeface="Times New Roman"/>
                <a:cs typeface="Times New Roman"/>
              </a:rPr>
              <a:t>B</a:t>
            </a:r>
            <a:r>
              <a:rPr dirty="0" baseline="-33333" sz="1125" spc="187" i="1">
                <a:solidFill>
                  <a:srgbClr val="010202"/>
                </a:solidFill>
                <a:latin typeface="Times New Roman"/>
                <a:cs typeface="Times New Roman"/>
              </a:rPr>
              <a:t> </a:t>
            </a:r>
            <a:r>
              <a:rPr dirty="0" sz="1000" spc="-5">
                <a:solidFill>
                  <a:srgbClr val="010202"/>
                </a:solidFill>
                <a:latin typeface="Times New Roman"/>
                <a:cs typeface="Times New Roman"/>
              </a:rPr>
              <a:t>vs.</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endParaRPr baseline="-33333" sz="1125">
              <a:latin typeface="Times New Roman"/>
              <a:cs typeface="Times New Roman"/>
            </a:endParaRPr>
          </a:p>
          <a:p>
            <a:pPr marL="38100" marR="127635" indent="-635">
              <a:lnSpc>
                <a:spcPct val="100000"/>
              </a:lnSpc>
              <a:spcBef>
                <a:spcPts val="370"/>
              </a:spcBef>
            </a:pPr>
            <a:r>
              <a:rPr dirty="0" sz="1000">
                <a:solidFill>
                  <a:srgbClr val="010202"/>
                </a:solidFill>
                <a:latin typeface="Times New Roman"/>
                <a:cs typeface="Times New Roman"/>
              </a:rPr>
              <a:t>from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=1, </a:t>
            </a:r>
            <a:r>
              <a:rPr dirty="0" sz="1000">
                <a:solidFill>
                  <a:srgbClr val="010202"/>
                </a:solidFill>
                <a:latin typeface="Times New Roman"/>
                <a:cs typeface="Times New Roman"/>
              </a:rPr>
              <a:t>and, as </a:t>
            </a:r>
            <a:r>
              <a:rPr dirty="0" sz="1000" spc="60" i="1">
                <a:solidFill>
                  <a:srgbClr val="010202"/>
                </a:solidFill>
                <a:latin typeface="Times New Roman"/>
                <a:cs typeface="Times New Roman"/>
              </a:rPr>
              <a:t>a</a:t>
            </a:r>
            <a:r>
              <a:rPr dirty="0" baseline="-33333" sz="1125" spc="89" i="1">
                <a:solidFill>
                  <a:srgbClr val="010202"/>
                </a:solidFill>
                <a:latin typeface="Times New Roman"/>
                <a:cs typeface="Times New Roman"/>
              </a:rPr>
              <a:t>B </a:t>
            </a:r>
            <a:r>
              <a:rPr dirty="0" sz="1000">
                <a:solidFill>
                  <a:srgbClr val="010202"/>
                </a:solidFill>
                <a:latin typeface="Times New Roman"/>
                <a:cs typeface="Times New Roman"/>
              </a:rPr>
              <a:t>is everywhere finite, the integration does not involve  a</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tail to</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infinity.</a:t>
            </a:r>
            <a:endParaRPr sz="1000">
              <a:latin typeface="Times New Roman"/>
              <a:cs typeface="Times New Roman"/>
            </a:endParaRPr>
          </a:p>
          <a:p>
            <a:pPr marL="165100">
              <a:lnSpc>
                <a:spcPct val="100000"/>
              </a:lnSpc>
            </a:pPr>
            <a:r>
              <a:rPr dirty="0" sz="1000" spc="-5">
                <a:solidFill>
                  <a:srgbClr val="010202"/>
                </a:solidFill>
                <a:latin typeface="Times New Roman"/>
                <a:cs typeface="Times New Roman"/>
              </a:rPr>
              <a:t>Fig.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9.8</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a:solidFill>
                  <a:srgbClr val="010202"/>
                </a:solidFill>
                <a:latin typeface="Times New Roman"/>
                <a:cs typeface="Times New Roman"/>
              </a:rPr>
              <a:t>Ni</a:t>
            </a:r>
            <a:r>
              <a:rPr dirty="0" baseline="-33333" sz="1125" spc="15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30">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30">
                <a:solidFill>
                  <a:srgbClr val="010202"/>
                </a:solidFill>
                <a:latin typeface="Times New Roman"/>
                <a:cs typeface="Times New Roman"/>
              </a:rPr>
              <a:t> </a:t>
            </a:r>
            <a:r>
              <a:rPr dirty="0" sz="1000">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30">
                <a:solidFill>
                  <a:srgbClr val="010202"/>
                </a:solidFill>
                <a:latin typeface="Times New Roman"/>
                <a:cs typeface="Times New Roman"/>
              </a:rPr>
              <a:t> </a:t>
            </a:r>
            <a:r>
              <a:rPr dirty="0" sz="1000">
                <a:solidFill>
                  <a:srgbClr val="010202"/>
                </a:solidFill>
                <a:latin typeface="Times New Roman"/>
                <a:cs typeface="Times New Roman"/>
              </a:rPr>
              <a:t>Fe-Ni</a:t>
            </a:r>
            <a:r>
              <a:rPr dirty="0" sz="1000" spc="30">
                <a:solidFill>
                  <a:srgbClr val="010202"/>
                </a:solidFill>
                <a:latin typeface="Times New Roman"/>
                <a:cs typeface="Times New Roman"/>
              </a:rPr>
              <a:t> </a:t>
            </a:r>
            <a:r>
              <a:rPr dirty="0" sz="1000">
                <a:solidFill>
                  <a:srgbClr val="010202"/>
                </a:solidFill>
                <a:latin typeface="Times New Roman"/>
                <a:cs typeface="Times New Roman"/>
              </a:rPr>
              <a:t>at</a:t>
            </a:r>
            <a:r>
              <a:rPr dirty="0" sz="1000" spc="30">
                <a:solidFill>
                  <a:srgbClr val="010202"/>
                </a:solidFill>
                <a:latin typeface="Times New Roman"/>
                <a:cs typeface="Times New Roman"/>
              </a:rPr>
              <a:t> </a:t>
            </a:r>
            <a:r>
              <a:rPr dirty="0" sz="1000">
                <a:solidFill>
                  <a:srgbClr val="010202"/>
                </a:solidFill>
                <a:latin typeface="Times New Roman"/>
                <a:cs typeface="Times New Roman"/>
              </a:rPr>
              <a:t>1600°C</a:t>
            </a:r>
            <a:r>
              <a:rPr dirty="0" sz="1000" spc="3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marL="38100" marR="31750" indent="-635">
              <a:lnSpc>
                <a:spcPct val="130900"/>
              </a:lnSpc>
            </a:pPr>
            <a:r>
              <a:rPr dirty="0" sz="1000">
                <a:solidFill>
                  <a:srgbClr val="010202"/>
                </a:solidFill>
                <a:latin typeface="Times New Roman"/>
                <a:cs typeface="Times New Roman"/>
              </a:rPr>
              <a:t>measured by Zellars et al.,* and Fig. 9.10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corresponding variation of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Ni </a:t>
            </a:r>
            <a:r>
              <a:rPr dirty="0" sz="1000">
                <a:solidFill>
                  <a:srgbClr val="010202"/>
                </a:solidFill>
                <a:latin typeface="Times New Roman"/>
                <a:cs typeface="Times New Roman"/>
              </a:rPr>
              <a:t>with  </a:t>
            </a:r>
            <a:r>
              <a:rPr dirty="0" sz="1000" spc="-5">
                <a:solidFill>
                  <a:srgbClr val="010202"/>
                </a:solidFill>
                <a:latin typeface="Times New Roman"/>
                <a:cs typeface="Times New Roman"/>
              </a:rPr>
              <a:t>composition. Extrapolation of μ</a:t>
            </a:r>
            <a:r>
              <a:rPr dirty="0" baseline="-33333" sz="1125" spc="-7">
                <a:solidFill>
                  <a:srgbClr val="010202"/>
                </a:solidFill>
                <a:latin typeface="Times New Roman"/>
                <a:cs typeface="Times New Roman"/>
              </a:rPr>
              <a:t>Ni  </a:t>
            </a:r>
            <a:r>
              <a:rPr dirty="0" sz="1000">
                <a:solidFill>
                  <a:srgbClr val="010202"/>
                </a:solidFill>
                <a:latin typeface="Times New Roman"/>
                <a:cs typeface="Times New Roman"/>
              </a:rPr>
              <a:t>to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Ni</a:t>
            </a:r>
            <a:r>
              <a:rPr dirty="0" sz="1000">
                <a:solidFill>
                  <a:srgbClr val="010202"/>
                </a:solidFill>
                <a:latin typeface="Times New Roman"/>
                <a:cs typeface="Times New Roman"/>
              </a:rPr>
              <a:t>=0 in Fig. 9.10 gives the value of the </a:t>
            </a:r>
            <a:r>
              <a:rPr dirty="0" sz="1000" spc="-10">
                <a:solidFill>
                  <a:srgbClr val="010202"/>
                </a:solidFill>
                <a:latin typeface="Times New Roman"/>
                <a:cs typeface="Times New Roman"/>
              </a:rPr>
              <a:t>Henry’s</a:t>
            </a:r>
            <a:r>
              <a:rPr dirty="0" sz="1000" spc="-175">
                <a:solidFill>
                  <a:srgbClr val="010202"/>
                </a:solidFill>
                <a:latin typeface="Times New Roman"/>
                <a:cs typeface="Times New Roman"/>
              </a:rPr>
              <a:t> </a:t>
            </a:r>
            <a:r>
              <a:rPr dirty="0" sz="1000">
                <a:solidFill>
                  <a:srgbClr val="010202"/>
                </a:solidFill>
                <a:latin typeface="Times New Roman"/>
                <a:cs typeface="Times New Roman"/>
              </a:rPr>
              <a:t>law</a:t>
            </a:r>
            <a:endParaRPr sz="1000">
              <a:latin typeface="Times New Roman"/>
              <a:cs typeface="Times New Roman"/>
            </a:endParaRPr>
          </a:p>
          <a:p>
            <a:pPr marL="38100" marR="30480">
              <a:lnSpc>
                <a:spcPct val="100000"/>
              </a:lnSpc>
              <a:spcBef>
                <a:spcPts val="375"/>
              </a:spcBef>
            </a:pPr>
            <a:r>
              <a:rPr dirty="0" sz="1000" spc="-5">
                <a:solidFill>
                  <a:srgbClr val="010202"/>
                </a:solidFill>
                <a:latin typeface="Times New Roman"/>
                <a:cs typeface="Times New Roman"/>
              </a:rPr>
              <a:t>constant (</a:t>
            </a:r>
            <a:r>
              <a:rPr dirty="0" sz="1000" spc="-5" i="1">
                <a:solidFill>
                  <a:srgbClr val="010202"/>
                </a:solidFill>
                <a:latin typeface="Times New Roman"/>
                <a:cs typeface="Times New Roman"/>
              </a:rPr>
              <a:t>k </a:t>
            </a:r>
            <a:r>
              <a:rPr dirty="0" sz="1000">
                <a:solidFill>
                  <a:srgbClr val="010202"/>
                </a:solidFill>
                <a:latin typeface="Times New Roman"/>
                <a:cs typeface="Times New Roman"/>
              </a:rPr>
              <a:t>in Eq. (9.14)) as 0.66 for Ni in Fe at 1600°C. This, then, is the slope of the  </a:t>
            </a:r>
            <a:r>
              <a:rPr dirty="0" sz="1000" spc="-15">
                <a:solidFill>
                  <a:srgbClr val="010202"/>
                </a:solidFill>
                <a:latin typeface="Times New Roman"/>
                <a:cs typeface="Times New Roman"/>
              </a:rPr>
              <a:t>Henry’s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law</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line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Ni</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drawn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9.8.</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spc="-10">
                <a:solidFill>
                  <a:srgbClr val="010202"/>
                </a:solidFill>
                <a:latin typeface="Times New Roman"/>
                <a:cs typeface="Times New Roman"/>
              </a:rPr>
              <a:t>μ</a:t>
            </a:r>
            <a:r>
              <a:rPr dirty="0" baseline="-33333" sz="1125" spc="-15">
                <a:solidFill>
                  <a:srgbClr val="010202"/>
                </a:solidFill>
                <a:latin typeface="Times New Roman"/>
                <a:cs typeface="Times New Roman"/>
              </a:rPr>
              <a:t>Fe</a:t>
            </a:r>
            <a:r>
              <a:rPr dirty="0" baseline="-33333" sz="1125" spc="24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85">
                <a:solidFill>
                  <a:srgbClr val="010202"/>
                </a:solidFill>
                <a:latin typeface="Times New Roman"/>
                <a:cs typeface="Times New Roman"/>
              </a:rPr>
              <a:t> </a:t>
            </a:r>
            <a:r>
              <a:rPr dirty="0" sz="1000">
                <a:solidFill>
                  <a:srgbClr val="010202"/>
                </a:solidFill>
                <a:latin typeface="Times New Roman"/>
                <a:cs typeface="Times New Roman"/>
              </a:rPr>
              <a:t>composition,</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shown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9.10,</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determined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consideration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either</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9.14</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or</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9.16.</a:t>
            </a:r>
            <a:endParaRPr sz="1000">
              <a:latin typeface="Times New Roman"/>
              <a:cs typeface="Times New Roman"/>
            </a:endParaRPr>
          </a:p>
        </p:txBody>
      </p:sp>
      <p:sp>
        <p:nvSpPr>
          <p:cNvPr id="3" name="object 3"/>
          <p:cNvSpPr txBox="1"/>
          <p:nvPr/>
        </p:nvSpPr>
        <p:spPr>
          <a:xfrm>
            <a:off x="2610751" y="6172961"/>
            <a:ext cx="238760" cy="177800"/>
          </a:xfrm>
          <a:prstGeom prst="rect">
            <a:avLst/>
          </a:prstGeom>
        </p:spPr>
        <p:txBody>
          <a:bodyPr wrap="square" lIns="0" tIns="12700" rIns="0" bIns="0" rtlCol="0" vert="horz">
            <a:spAutoFit/>
          </a:bodyPr>
          <a:lstStyle/>
          <a:p>
            <a:pPr marL="38100">
              <a:lnSpc>
                <a:spcPct val="100000"/>
              </a:lnSpc>
              <a:spcBef>
                <a:spcPts val="100"/>
              </a:spcBef>
            </a:pPr>
            <a:r>
              <a:rPr dirty="0" baseline="25000" sz="1500" spc="-7">
                <a:solidFill>
                  <a:srgbClr val="010202"/>
                </a:solidFill>
                <a:latin typeface="Times New Roman"/>
                <a:cs typeface="Times New Roman"/>
              </a:rPr>
              <a:t>μ</a:t>
            </a:r>
            <a:r>
              <a:rPr dirty="0" sz="750" spc="-5">
                <a:solidFill>
                  <a:srgbClr val="010202"/>
                </a:solidFill>
                <a:latin typeface="Times New Roman"/>
                <a:cs typeface="Times New Roman"/>
              </a:rPr>
              <a:t>Ni</a:t>
            </a:r>
            <a:endParaRPr sz="750">
              <a:latin typeface="Times New Roman"/>
              <a:cs typeface="Times New Roman"/>
            </a:endParaRPr>
          </a:p>
        </p:txBody>
      </p:sp>
      <p:sp>
        <p:nvSpPr>
          <p:cNvPr id="4" name="object 4"/>
          <p:cNvSpPr txBox="1"/>
          <p:nvPr/>
        </p:nvSpPr>
        <p:spPr>
          <a:xfrm>
            <a:off x="419112" y="6115175"/>
            <a:ext cx="4662805" cy="177800"/>
          </a:xfrm>
          <a:prstGeom prst="rect">
            <a:avLst/>
          </a:prstGeom>
        </p:spPr>
        <p:txBody>
          <a:bodyPr wrap="square" lIns="0" tIns="12700" rIns="0" bIns="0" rtlCol="0" vert="horz">
            <a:spAutoFit/>
          </a:bodyPr>
          <a:lstStyle/>
          <a:p>
            <a:pPr marL="38100">
              <a:lnSpc>
                <a:spcPct val="100000"/>
              </a:lnSpc>
              <a:spcBef>
                <a:spcPts val="100"/>
              </a:spcBef>
              <a:tabLst>
                <a:tab pos="2480945" algn="l"/>
              </a:tabLst>
            </a:pPr>
            <a:r>
              <a:rPr dirty="0" sz="1000" spc="-5">
                <a:solidFill>
                  <a:srgbClr val="010202"/>
                </a:solidFill>
                <a:latin typeface="Times New Roman"/>
                <a:cs typeface="Times New Roman"/>
              </a:rPr>
              <a:t>Fig. 9.14   shows   the   variation </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of </a:t>
            </a:r>
            <a:r>
              <a:rPr dirty="0" sz="1000" spc="210">
                <a:solidFill>
                  <a:srgbClr val="010202"/>
                </a:solidFill>
                <a:latin typeface="Times New Roman"/>
                <a:cs typeface="Times New Roman"/>
              </a:rPr>
              <a:t> </a:t>
            </a:r>
            <a:r>
              <a:rPr dirty="0" sz="1000" spc="-5">
                <a:solidFill>
                  <a:srgbClr val="010202"/>
                </a:solidFill>
                <a:latin typeface="Times New Roman"/>
                <a:cs typeface="Times New Roman"/>
              </a:rPr>
              <a:t>log	</a:t>
            </a:r>
            <a:r>
              <a:rPr dirty="0" sz="1000">
                <a:solidFill>
                  <a:srgbClr val="010202"/>
                </a:solidFill>
                <a:latin typeface="Times New Roman"/>
                <a:cs typeface="Times New Roman"/>
              </a:rPr>
              <a:t>with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Ni</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Fe</a:t>
            </a:r>
            <a:r>
              <a:rPr dirty="0" sz="1000">
                <a:solidFill>
                  <a:srgbClr val="010202"/>
                </a:solidFill>
                <a:latin typeface="Times New Roman"/>
                <a:cs typeface="Times New Roman"/>
              </a:rPr>
              <a:t>, </a:t>
            </a:r>
            <a:r>
              <a:rPr dirty="0" sz="1000" spc="-5">
                <a:solidFill>
                  <a:srgbClr val="010202"/>
                </a:solidFill>
                <a:latin typeface="Times New Roman"/>
                <a:cs typeface="Times New Roman"/>
              </a:rPr>
              <a:t>graphical integration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5" name="object 5"/>
          <p:cNvSpPr txBox="1"/>
          <p:nvPr/>
        </p:nvSpPr>
        <p:spPr>
          <a:xfrm>
            <a:off x="419115" y="6267577"/>
            <a:ext cx="433959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which, according </a:t>
            </a:r>
            <a:r>
              <a:rPr dirty="0" sz="1000">
                <a:solidFill>
                  <a:srgbClr val="010202"/>
                </a:solidFill>
                <a:latin typeface="Times New Roman"/>
                <a:cs typeface="Times New Roman"/>
              </a:rPr>
              <a:t>t o </a:t>
            </a:r>
            <a:r>
              <a:rPr dirty="0" sz="1000" spc="-5">
                <a:solidFill>
                  <a:srgbClr val="010202"/>
                </a:solidFill>
                <a:latin typeface="Times New Roman"/>
                <a:cs typeface="Times New Roman"/>
              </a:rPr>
              <a:t>Eq. (9.55), gives the variation of log </a:t>
            </a:r>
            <a:r>
              <a:rPr dirty="0" sz="1000" spc="-10">
                <a:solidFill>
                  <a:srgbClr val="010202"/>
                </a:solidFill>
                <a:latin typeface="Times New Roman"/>
                <a:cs typeface="Times New Roman"/>
              </a:rPr>
              <a:t>μ</a:t>
            </a:r>
            <a:r>
              <a:rPr dirty="0" baseline="-33333" sz="1125" spc="-15">
                <a:solidFill>
                  <a:srgbClr val="010202"/>
                </a:solidFill>
                <a:latin typeface="Times New Roman"/>
                <a:cs typeface="Times New Roman"/>
              </a:rPr>
              <a:t>Fe </a:t>
            </a:r>
            <a:r>
              <a:rPr dirty="0" sz="1000" spc="-5">
                <a:solidFill>
                  <a:srgbClr val="010202"/>
                </a:solidFill>
                <a:latin typeface="Times New Roman"/>
                <a:cs typeface="Times New Roman"/>
              </a:rPr>
              <a:t>with</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composition.</a:t>
            </a:r>
            <a:endParaRPr sz="1000">
              <a:latin typeface="Times New Roman"/>
              <a:cs typeface="Times New Roman"/>
            </a:endParaRPr>
          </a:p>
        </p:txBody>
      </p:sp>
      <p:sp>
        <p:nvSpPr>
          <p:cNvPr id="6" name="object 6"/>
          <p:cNvSpPr txBox="1"/>
          <p:nvPr/>
        </p:nvSpPr>
        <p:spPr>
          <a:xfrm>
            <a:off x="457200" y="7441565"/>
            <a:ext cx="4573270" cy="302260"/>
          </a:xfrm>
          <a:prstGeom prst="rect">
            <a:avLst/>
          </a:prstGeom>
        </p:spPr>
        <p:txBody>
          <a:bodyPr wrap="square" lIns="0" tIns="10160" rIns="0" bIns="0" rtlCol="0" vert="horz">
            <a:spAutoFit/>
          </a:bodyPr>
          <a:lstStyle/>
          <a:p>
            <a:pPr marL="12700" marR="5080">
              <a:lnSpc>
                <a:spcPct val="101800"/>
              </a:lnSpc>
              <a:spcBef>
                <a:spcPts val="80"/>
              </a:spcBef>
            </a:pPr>
            <a:r>
              <a:rPr dirty="0" sz="900">
                <a:solidFill>
                  <a:srgbClr val="010202"/>
                </a:solidFill>
                <a:latin typeface="Times New Roman"/>
                <a:cs typeface="Times New Roman"/>
              </a:rPr>
              <a:t>*G.R.Zellars, S.L.Payne, </a:t>
            </a:r>
            <a:r>
              <a:rPr dirty="0" sz="900" spc="-10">
                <a:solidFill>
                  <a:srgbClr val="010202"/>
                </a:solidFill>
                <a:latin typeface="Times New Roman"/>
                <a:cs typeface="Times New Roman"/>
              </a:rPr>
              <a:t>J.P.Morris, </a:t>
            </a:r>
            <a:r>
              <a:rPr dirty="0" sz="900">
                <a:solidFill>
                  <a:srgbClr val="010202"/>
                </a:solidFill>
                <a:latin typeface="Times New Roman"/>
                <a:cs typeface="Times New Roman"/>
              </a:rPr>
              <a:t>and R.L.Kipp, “The Activities of Iron and Nickel in Liquid  Fe-Ni Alloys,” </a:t>
            </a:r>
            <a:r>
              <a:rPr dirty="0" sz="900" spc="-10" i="1">
                <a:solidFill>
                  <a:srgbClr val="010202"/>
                </a:solidFill>
                <a:latin typeface="Times New Roman"/>
                <a:cs typeface="Times New Roman"/>
              </a:rPr>
              <a:t>Trans. </a:t>
            </a:r>
            <a:r>
              <a:rPr dirty="0" sz="900" i="1">
                <a:solidFill>
                  <a:srgbClr val="010202"/>
                </a:solidFill>
                <a:latin typeface="Times New Roman"/>
                <a:cs typeface="Times New Roman"/>
              </a:rPr>
              <a:t>AIME </a:t>
            </a:r>
            <a:r>
              <a:rPr dirty="0" sz="900">
                <a:solidFill>
                  <a:srgbClr val="010202"/>
                </a:solidFill>
                <a:latin typeface="Times New Roman"/>
                <a:cs typeface="Times New Roman"/>
              </a:rPr>
              <a:t>(1959), vol. 215, p. 181.</a:t>
            </a:r>
            <a:endParaRPr sz="900">
              <a:latin typeface="Times New Roman"/>
              <a:cs typeface="Times New Roman"/>
            </a:endParaRPr>
          </a:p>
        </p:txBody>
      </p:sp>
      <p:sp>
        <p:nvSpPr>
          <p:cNvPr id="7" name="object 7"/>
          <p:cNvSpPr txBox="1"/>
          <p:nvPr/>
        </p:nvSpPr>
        <p:spPr>
          <a:xfrm>
            <a:off x="441579" y="403223"/>
            <a:ext cx="4600575" cy="468630"/>
          </a:xfrm>
          <a:prstGeom prst="rect">
            <a:avLst/>
          </a:prstGeom>
        </p:spPr>
        <p:txBody>
          <a:bodyPr wrap="square" lIns="0" tIns="12700" rIns="0" bIns="0" rtlCol="0" vert="horz">
            <a:spAutoFit/>
          </a:bodyPr>
          <a:lstStyle/>
          <a:p>
            <a:pPr marL="2947035">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275</a:t>
            </a:r>
            <a:endParaRPr sz="1000">
              <a:latin typeface="Times New Roman"/>
              <a:cs typeface="Times New Roman"/>
            </a:endParaRPr>
          </a:p>
          <a:p>
            <a:pPr>
              <a:lnSpc>
                <a:spcPct val="100000"/>
              </a:lnSpc>
              <a:spcBef>
                <a:spcPts val="55"/>
              </a:spcBef>
            </a:pPr>
            <a:endParaRPr sz="900">
              <a:latin typeface="Times New Roman"/>
              <a:cs typeface="Times New Roman"/>
            </a:endParaRPr>
          </a:p>
          <a:p>
            <a:pPr marL="12700">
              <a:lnSpc>
                <a:spcPct val="100000"/>
              </a:lnSpc>
            </a:pPr>
            <a:r>
              <a:rPr dirty="0" sz="1000" spc="-5">
                <a:solidFill>
                  <a:srgbClr val="010202"/>
                </a:solidFill>
                <a:latin typeface="Times New Roman"/>
                <a:cs typeface="Times New Roman"/>
              </a:rPr>
              <a:t>the second integral on the right-hand side of Eq. (9.60) can be written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286128" y="1046480"/>
            <a:ext cx="2476500" cy="333375"/>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41579" y="1582419"/>
            <a:ext cx="217043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substitution of which into Eq. (9.60)</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0" name="object 10"/>
          <p:cNvSpPr/>
          <p:nvPr/>
        </p:nvSpPr>
        <p:spPr>
          <a:xfrm>
            <a:off x="724154" y="2023745"/>
            <a:ext cx="3600450" cy="2009775"/>
          </a:xfrm>
          <a:prstGeom prst="rect">
            <a:avLst/>
          </a:prstGeom>
          <a:blipFill>
            <a:blip r:embed="rId3" cstate="print"/>
            <a:stretch>
              <a:fillRect/>
            </a:stretch>
          </a:blipFill>
        </p:spPr>
        <p:txBody>
          <a:bodyPr wrap="square" lIns="0" tIns="0" rIns="0" bIns="0" rtlCol="0"/>
          <a:lstStyle/>
          <a:p/>
        </p:txBody>
      </p:sp>
      <p:sp>
        <p:nvSpPr>
          <p:cNvPr id="11" name="object 11"/>
          <p:cNvSpPr txBox="1"/>
          <p:nvPr/>
        </p:nvSpPr>
        <p:spPr>
          <a:xfrm>
            <a:off x="4680839" y="289052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(9.61)</a:t>
            </a:r>
            <a:endParaRPr sz="1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276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076325" y="700405"/>
            <a:ext cx="3333750" cy="2800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78852" y="3693793"/>
            <a:ext cx="3790315" cy="317500"/>
          </a:xfrm>
          <a:prstGeom prst="rect">
            <a:avLst/>
          </a:prstGeom>
        </p:spPr>
        <p:txBody>
          <a:bodyPr wrap="square" lIns="0" tIns="27939" rIns="0" bIns="0" rtlCol="0" vert="horz">
            <a:spAutoFit/>
          </a:bodyPr>
          <a:lstStyle/>
          <a:p>
            <a:pPr marL="469900" marR="50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9.14 </a:t>
            </a:r>
            <a:r>
              <a:rPr dirty="0" sz="1000">
                <a:solidFill>
                  <a:srgbClr val="010202"/>
                </a:solidFill>
                <a:latin typeface="Times New Roman"/>
                <a:cs typeface="Times New Roman"/>
              </a:rPr>
              <a:t>Application of the Gibbs-Duhem equation to determination  of the activity of iron in the system</a:t>
            </a:r>
            <a:r>
              <a:rPr dirty="0" sz="1000" spc="-170">
                <a:solidFill>
                  <a:srgbClr val="010202"/>
                </a:solidFill>
                <a:latin typeface="Times New Roman"/>
                <a:cs typeface="Times New Roman"/>
              </a:rPr>
              <a:t> </a:t>
            </a:r>
            <a:r>
              <a:rPr dirty="0" sz="1000">
                <a:solidFill>
                  <a:srgbClr val="010202"/>
                </a:solidFill>
                <a:latin typeface="Times New Roman"/>
                <a:cs typeface="Times New Roman"/>
              </a:rPr>
              <a:t>iron-nickel.</a:t>
            </a:r>
            <a:endParaRPr sz="1000">
              <a:latin typeface="Times New Roman"/>
              <a:cs typeface="Times New Roman"/>
            </a:endParaRPr>
          </a:p>
        </p:txBody>
      </p:sp>
      <p:sp>
        <p:nvSpPr>
          <p:cNvPr id="5" name="object 5"/>
          <p:cNvSpPr/>
          <p:nvPr/>
        </p:nvSpPr>
        <p:spPr>
          <a:xfrm>
            <a:off x="1057275" y="4147820"/>
            <a:ext cx="3371850" cy="2905124"/>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878852" y="7255509"/>
            <a:ext cx="3790315" cy="317500"/>
          </a:xfrm>
          <a:prstGeom prst="rect">
            <a:avLst/>
          </a:prstGeom>
        </p:spPr>
        <p:txBody>
          <a:bodyPr wrap="square" lIns="0" tIns="27940" rIns="0" bIns="0" rtlCol="0" vert="horz">
            <a:spAutoFit/>
          </a:bodyPr>
          <a:lstStyle/>
          <a:p>
            <a:pPr marL="469900"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9.15 </a:t>
            </a:r>
            <a:r>
              <a:rPr dirty="0" sz="1000">
                <a:solidFill>
                  <a:srgbClr val="010202"/>
                </a:solidFill>
                <a:latin typeface="Times New Roman"/>
                <a:cs typeface="Times New Roman"/>
              </a:rPr>
              <a:t>Application of the Gibbs-Duhem equation to determination  of the activity of iron in the system</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iron-copper.</a:t>
            </a:r>
            <a:endParaRPr sz="10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277</a:t>
            </a:r>
            <a:endParaRPr sz="1000">
              <a:latin typeface="Times New Roman"/>
              <a:cs typeface="Times New Roman"/>
            </a:endParaRPr>
          </a:p>
        </p:txBody>
      </p:sp>
      <p:sp>
        <p:nvSpPr>
          <p:cNvPr id="3" name="object 3"/>
          <p:cNvSpPr/>
          <p:nvPr/>
        </p:nvSpPr>
        <p:spPr>
          <a:xfrm>
            <a:off x="1114425" y="700405"/>
            <a:ext cx="3257550" cy="24955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53439" y="3360420"/>
            <a:ext cx="3967479" cy="177800"/>
          </a:xfrm>
          <a:prstGeom prst="rect">
            <a:avLst/>
          </a:prstGeom>
        </p:spPr>
        <p:txBody>
          <a:bodyPr wrap="square" lIns="0" tIns="12700" rIns="0" bIns="0" rtlCol="0" vert="horz">
            <a:spAutoFit/>
          </a:bodyPr>
          <a:lstStyle/>
          <a:p>
            <a:pPr marL="381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9.16 </a:t>
            </a:r>
            <a:r>
              <a:rPr dirty="0" sz="1000">
                <a:solidFill>
                  <a:srgbClr val="010202"/>
                </a:solidFill>
                <a:latin typeface="Times New Roman"/>
                <a:cs typeface="Times New Roman"/>
              </a:rPr>
              <a:t>The variation of </a:t>
            </a:r>
            <a:r>
              <a:rPr dirty="0" sz="1000" spc="60">
                <a:solidFill>
                  <a:srgbClr val="010202"/>
                </a:solidFill>
                <a:latin typeface="Times New Roman"/>
                <a:cs typeface="Times New Roman"/>
              </a:rPr>
              <a:t>a</a:t>
            </a:r>
            <a:r>
              <a:rPr dirty="0" baseline="-32407" sz="900" spc="89">
                <a:solidFill>
                  <a:srgbClr val="010202"/>
                </a:solidFill>
                <a:latin typeface="Times New Roman"/>
                <a:cs typeface="Times New Roman"/>
              </a:rPr>
              <a:t>Ni </a:t>
            </a:r>
            <a:r>
              <a:rPr dirty="0" sz="1000">
                <a:solidFill>
                  <a:srgbClr val="010202"/>
                </a:solidFill>
                <a:latin typeface="Times New Roman"/>
                <a:cs typeface="Times New Roman"/>
              </a:rPr>
              <a:t>with composition in the system</a:t>
            </a:r>
            <a:r>
              <a:rPr dirty="0" sz="1000" spc="-35">
                <a:solidFill>
                  <a:srgbClr val="010202"/>
                </a:solidFill>
                <a:latin typeface="Times New Roman"/>
                <a:cs typeface="Times New Roman"/>
              </a:rPr>
              <a:t> </a:t>
            </a:r>
            <a:r>
              <a:rPr dirty="0" sz="1000">
                <a:solidFill>
                  <a:srgbClr val="010202"/>
                </a:solidFill>
                <a:latin typeface="Times New Roman"/>
                <a:cs typeface="Times New Roman"/>
              </a:rPr>
              <a:t>iron-nickel.</a:t>
            </a:r>
            <a:endParaRPr sz="1000">
              <a:latin typeface="Times New Roman"/>
              <a:cs typeface="Times New Roman"/>
            </a:endParaRPr>
          </a:p>
        </p:txBody>
      </p:sp>
      <p:sp>
        <p:nvSpPr>
          <p:cNvPr id="5" name="object 5"/>
          <p:cNvSpPr txBox="1"/>
          <p:nvPr/>
        </p:nvSpPr>
        <p:spPr>
          <a:xfrm>
            <a:off x="2613405" y="3764279"/>
            <a:ext cx="239395" cy="177800"/>
          </a:xfrm>
          <a:prstGeom prst="rect">
            <a:avLst/>
          </a:prstGeom>
        </p:spPr>
        <p:txBody>
          <a:bodyPr wrap="square" lIns="0" tIns="12700" rIns="0" bIns="0" rtlCol="0" vert="horz">
            <a:spAutoFit/>
          </a:bodyPr>
          <a:lstStyle/>
          <a:p>
            <a:pPr marL="38100">
              <a:lnSpc>
                <a:spcPct val="100000"/>
              </a:lnSpc>
              <a:spcBef>
                <a:spcPts val="100"/>
              </a:spcBef>
            </a:pPr>
            <a:r>
              <a:rPr dirty="0" baseline="25000" sz="1500" spc="-7">
                <a:solidFill>
                  <a:srgbClr val="010202"/>
                </a:solidFill>
                <a:latin typeface="Times New Roman"/>
                <a:cs typeface="Times New Roman"/>
              </a:rPr>
              <a:t>μ</a:t>
            </a:r>
            <a:r>
              <a:rPr dirty="0" sz="750" spc="-5">
                <a:solidFill>
                  <a:srgbClr val="010202"/>
                </a:solidFill>
                <a:latin typeface="Times New Roman"/>
                <a:cs typeface="Times New Roman"/>
              </a:rPr>
              <a:t>Ni</a:t>
            </a:r>
            <a:endParaRPr sz="750">
              <a:latin typeface="Times New Roman"/>
              <a:cs typeface="Times New Roman"/>
            </a:endParaRPr>
          </a:p>
        </p:txBody>
      </p:sp>
      <p:sp>
        <p:nvSpPr>
          <p:cNvPr id="6" name="object 6"/>
          <p:cNvSpPr txBox="1"/>
          <p:nvPr/>
        </p:nvSpPr>
        <p:spPr>
          <a:xfrm>
            <a:off x="419100" y="3706495"/>
            <a:ext cx="4661535" cy="177800"/>
          </a:xfrm>
          <a:prstGeom prst="rect">
            <a:avLst/>
          </a:prstGeom>
        </p:spPr>
        <p:txBody>
          <a:bodyPr wrap="square" lIns="0" tIns="12700" rIns="0" bIns="0" rtlCol="0" vert="horz">
            <a:spAutoFit/>
          </a:bodyPr>
          <a:lstStyle/>
          <a:p>
            <a:pPr marL="38100">
              <a:lnSpc>
                <a:spcPct val="100000"/>
              </a:lnSpc>
              <a:spcBef>
                <a:spcPts val="100"/>
              </a:spcBef>
              <a:tabLst>
                <a:tab pos="2495550" algn="l"/>
              </a:tabLst>
            </a:pPr>
            <a:r>
              <a:rPr dirty="0" sz="1000">
                <a:solidFill>
                  <a:srgbClr val="010202"/>
                </a:solidFill>
                <a:latin typeface="Times New Roman"/>
                <a:cs typeface="Times New Roman"/>
              </a:rPr>
              <a:t>In   the   graphical   integration,  </a:t>
            </a:r>
            <a:r>
              <a:rPr dirty="0" sz="1000" spc="155">
                <a:solidFill>
                  <a:srgbClr val="010202"/>
                </a:solidFill>
                <a:latin typeface="Times New Roman"/>
                <a:cs typeface="Times New Roman"/>
              </a:rPr>
              <a:t> </a:t>
            </a:r>
            <a:r>
              <a:rPr dirty="0" sz="1000">
                <a:solidFill>
                  <a:srgbClr val="010202"/>
                </a:solidFill>
                <a:latin typeface="Times New Roman"/>
                <a:cs typeface="Times New Roman"/>
              </a:rPr>
              <a:t>as  </a:t>
            </a:r>
            <a:r>
              <a:rPr dirty="0" sz="1000" spc="40">
                <a:solidFill>
                  <a:srgbClr val="010202"/>
                </a:solidFill>
                <a:latin typeface="Times New Roman"/>
                <a:cs typeface="Times New Roman"/>
              </a:rPr>
              <a:t> </a:t>
            </a:r>
            <a:r>
              <a:rPr dirty="0" sz="1000">
                <a:solidFill>
                  <a:srgbClr val="010202"/>
                </a:solidFill>
                <a:latin typeface="Times New Roman"/>
                <a:cs typeface="Times New Roman"/>
              </a:rPr>
              <a:t>log	increases with increasing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Ni</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Fe</a:t>
            </a:r>
            <a:r>
              <a:rPr dirty="0" sz="1000" spc="5">
                <a:solidFill>
                  <a:srgbClr val="010202"/>
                </a:solidFill>
                <a:latin typeface="Times New Roman"/>
                <a:cs typeface="Times New Roman"/>
              </a:rPr>
              <a:t>,</a:t>
            </a:r>
            <a:r>
              <a:rPr dirty="0" sz="1000" spc="18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
        <p:nvSpPr>
          <p:cNvPr id="7" name="object 7"/>
          <p:cNvSpPr txBox="1"/>
          <p:nvPr/>
        </p:nvSpPr>
        <p:spPr>
          <a:xfrm>
            <a:off x="419087" y="3858895"/>
            <a:ext cx="464883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integrated area under the curve between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Ni</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Ni </a:t>
            </a:r>
            <a:r>
              <a:rPr dirty="0" sz="1000">
                <a:solidFill>
                  <a:srgbClr val="010202"/>
                </a:solidFill>
                <a:latin typeface="Times New Roman"/>
                <a:cs typeface="Times New Roman"/>
              </a:rPr>
              <a:t>and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Ni</a:t>
            </a:r>
            <a:r>
              <a:rPr dirty="0" sz="1000">
                <a:solidFill>
                  <a:srgbClr val="010202"/>
                </a:solidFill>
                <a:latin typeface="Times New Roman"/>
                <a:cs typeface="Times New Roman"/>
              </a:rPr>
              <a:t>=0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a:t>
            </a:r>
            <a:r>
              <a:rPr dirty="0" sz="1000" spc="195">
                <a:solidFill>
                  <a:srgbClr val="010202"/>
                </a:solidFill>
                <a:latin typeface="Times New Roman"/>
                <a:cs typeface="Times New Roman"/>
              </a:rPr>
              <a:t> </a:t>
            </a:r>
            <a:r>
              <a:rPr dirty="0" sz="1000" spc="-15">
                <a:solidFill>
                  <a:srgbClr val="010202"/>
                </a:solidFill>
                <a:latin typeface="Times New Roman"/>
                <a:cs typeface="Times New Roman"/>
              </a:rPr>
              <a:t>quantity.</a:t>
            </a:r>
            <a:endParaRPr sz="1000">
              <a:latin typeface="Times New Roman"/>
              <a:cs typeface="Times New Roman"/>
            </a:endParaRPr>
          </a:p>
        </p:txBody>
      </p:sp>
      <p:sp>
        <p:nvSpPr>
          <p:cNvPr id="8" name="object 8"/>
          <p:cNvSpPr txBox="1"/>
          <p:nvPr/>
        </p:nvSpPr>
        <p:spPr>
          <a:xfrm>
            <a:off x="406349" y="4011295"/>
            <a:ext cx="4676140" cy="2200910"/>
          </a:xfrm>
          <a:prstGeom prst="rect">
            <a:avLst/>
          </a:prstGeom>
        </p:spPr>
        <p:txBody>
          <a:bodyPr wrap="square" lIns="0" tIns="12700" rIns="0" bIns="0" rtlCol="0" vert="horz">
            <a:spAutoFit/>
          </a:bodyPr>
          <a:lstStyle/>
          <a:p>
            <a:pPr algn="just" marL="50800" marR="44450">
              <a:lnSpc>
                <a:spcPct val="100000"/>
              </a:lnSpc>
              <a:spcBef>
                <a:spcPts val="100"/>
              </a:spcBef>
            </a:pPr>
            <a:r>
              <a:rPr dirty="0" sz="1000">
                <a:solidFill>
                  <a:srgbClr val="010202"/>
                </a:solidFill>
                <a:latin typeface="Times New Roman"/>
                <a:cs typeface="Times New Roman"/>
              </a:rPr>
              <a:t>Thus log </a:t>
            </a:r>
            <a:r>
              <a:rPr dirty="0" sz="1000" spc="-10">
                <a:solidFill>
                  <a:srgbClr val="010202"/>
                </a:solidFill>
                <a:latin typeface="Times New Roman"/>
                <a:cs typeface="Times New Roman"/>
              </a:rPr>
              <a:t>μ</a:t>
            </a:r>
            <a:r>
              <a:rPr dirty="0" baseline="-33333" sz="1125" spc="-15">
                <a:solidFill>
                  <a:srgbClr val="010202"/>
                </a:solidFill>
                <a:latin typeface="Times New Roman"/>
                <a:cs typeface="Times New Roman"/>
              </a:rPr>
              <a:t>Fe </a:t>
            </a:r>
            <a:r>
              <a:rPr dirty="0" sz="1000" spc="-5">
                <a:solidFill>
                  <a:srgbClr val="010202"/>
                </a:solidFill>
                <a:latin typeface="Times New Roman"/>
                <a:cs typeface="Times New Roman"/>
              </a:rPr>
              <a:t>is everywhere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a:t>
            </a:r>
            <a:r>
              <a:rPr dirty="0" sz="1000" spc="-15">
                <a:solidFill>
                  <a:srgbClr val="010202"/>
                </a:solidFill>
                <a:latin typeface="Times New Roman"/>
                <a:cs typeface="Times New Roman"/>
              </a:rPr>
              <a:t>quantity, </a:t>
            </a:r>
            <a:r>
              <a:rPr dirty="0" sz="1000" spc="-5">
                <a:solidFill>
                  <a:srgbClr val="010202"/>
                </a:solidFill>
                <a:latin typeface="Times New Roman"/>
                <a:cs typeface="Times New Roman"/>
              </a:rPr>
              <a:t>and so Fe, like Ni, exhibits negative  deviations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55">
                <a:solidFill>
                  <a:srgbClr val="010202"/>
                </a:solidFill>
                <a:latin typeface="Times New Roman"/>
                <a:cs typeface="Times New Roman"/>
              </a:rPr>
              <a:t> </a:t>
            </a:r>
            <a:r>
              <a:rPr dirty="0" sz="1000" spc="-15">
                <a:solidFill>
                  <a:srgbClr val="010202"/>
                </a:solidFill>
                <a:latin typeface="Times New Roman"/>
                <a:cs typeface="Times New Roman"/>
              </a:rPr>
              <a:t>Raoult’s</a:t>
            </a:r>
            <a:r>
              <a:rPr dirty="0" sz="1000" spc="155">
                <a:solidFill>
                  <a:srgbClr val="010202"/>
                </a:solidFill>
                <a:latin typeface="Times New Roman"/>
                <a:cs typeface="Times New Roman"/>
              </a:rPr>
              <a:t> </a:t>
            </a:r>
            <a:r>
              <a:rPr dirty="0" sz="1000" spc="-20">
                <a:solidFill>
                  <a:srgbClr val="010202"/>
                </a:solidFill>
                <a:latin typeface="Times New Roman"/>
                <a:cs typeface="Times New Roman"/>
              </a:rPr>
              <a:t>law.</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45">
                <a:solidFill>
                  <a:srgbClr val="010202"/>
                </a:solidFill>
                <a:latin typeface="Times New Roman"/>
                <a:cs typeface="Times New Roman"/>
              </a:rPr>
              <a:t> </a:t>
            </a:r>
            <a:r>
              <a:rPr dirty="0" sz="1000" spc="60">
                <a:solidFill>
                  <a:srgbClr val="010202"/>
                </a:solidFill>
                <a:latin typeface="Times New Roman"/>
                <a:cs typeface="Times New Roman"/>
              </a:rPr>
              <a:t>a</a:t>
            </a:r>
            <a:r>
              <a:rPr dirty="0" baseline="-33333" sz="1125" spc="89">
                <a:solidFill>
                  <a:srgbClr val="010202"/>
                </a:solidFill>
                <a:latin typeface="Times New Roman"/>
                <a:cs typeface="Times New Roman"/>
              </a:rPr>
              <a:t>Ni</a:t>
            </a:r>
            <a:r>
              <a:rPr dirty="0" baseline="-33333" sz="1125" spc="33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55">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150">
                <a:solidFill>
                  <a:srgbClr val="010202"/>
                </a:solidFill>
                <a:latin typeface="Times New Roman"/>
                <a:cs typeface="Times New Roman"/>
              </a:rPr>
              <a:t> </a:t>
            </a:r>
            <a:r>
              <a:rPr dirty="0" sz="1000">
                <a:solidFill>
                  <a:srgbClr val="010202"/>
                </a:solidFill>
                <a:latin typeface="Times New Roman"/>
                <a:cs typeface="Times New Roman"/>
              </a:rPr>
              <a:t>is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155">
                <a:solidFill>
                  <a:srgbClr val="010202"/>
                </a:solidFill>
                <a:latin typeface="Times New Roman"/>
                <a:cs typeface="Times New Roman"/>
              </a:rPr>
              <a:t> </a:t>
            </a:r>
            <a:r>
              <a:rPr dirty="0" sz="1000">
                <a:solidFill>
                  <a:srgbClr val="010202"/>
                </a:solidFill>
                <a:latin typeface="Times New Roman"/>
                <a:cs typeface="Times New Roman"/>
              </a:rPr>
              <a:t>in</a:t>
            </a:r>
            <a:r>
              <a:rPr dirty="0" sz="1000" spc="135">
                <a:solidFill>
                  <a:srgbClr val="010202"/>
                </a:solidFill>
                <a:latin typeface="Times New Roman"/>
                <a:cs typeface="Times New Roman"/>
              </a:rPr>
              <a:t> </a:t>
            </a:r>
            <a:r>
              <a:rPr dirty="0" sz="1000">
                <a:solidFill>
                  <a:srgbClr val="010202"/>
                </a:solidFill>
                <a:latin typeface="Times New Roman"/>
                <a:cs typeface="Times New Roman"/>
              </a:rPr>
              <a:t>Fig.</a:t>
            </a:r>
            <a:endParaRPr sz="1000">
              <a:latin typeface="Times New Roman"/>
              <a:cs typeface="Times New Roman"/>
            </a:endParaRPr>
          </a:p>
          <a:p>
            <a:pPr algn="just" marL="50800" marR="43180">
              <a:lnSpc>
                <a:spcPct val="100000"/>
              </a:lnSpc>
            </a:pPr>
            <a:r>
              <a:rPr dirty="0" sz="1000" spc="-5">
                <a:solidFill>
                  <a:srgbClr val="010202"/>
                </a:solidFill>
                <a:latin typeface="Times New Roman"/>
                <a:cs typeface="Times New Roman"/>
              </a:rPr>
              <a:t>9.16. As </a:t>
            </a:r>
            <a:r>
              <a:rPr dirty="0" sz="1000" spc="60">
                <a:solidFill>
                  <a:srgbClr val="010202"/>
                </a:solidFill>
                <a:latin typeface="Times New Roman"/>
                <a:cs typeface="Times New Roman"/>
              </a:rPr>
              <a:t>a</a:t>
            </a:r>
            <a:r>
              <a:rPr dirty="0" baseline="-33333" sz="1125" spc="89">
                <a:solidFill>
                  <a:srgbClr val="010202"/>
                </a:solidFill>
                <a:latin typeface="Times New Roman"/>
                <a:cs typeface="Times New Roman"/>
              </a:rPr>
              <a:t>Ni </a:t>
            </a:r>
            <a:r>
              <a:rPr dirty="0" sz="1000" spc="-5">
                <a:solidFill>
                  <a:srgbClr val="010202"/>
                </a:solidFill>
                <a:latin typeface="Times New Roman"/>
                <a:cs typeface="Times New Roman"/>
              </a:rPr>
              <a:t>is everywhere negative, the integrated area from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Fe</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Fe </a:t>
            </a:r>
            <a:r>
              <a:rPr dirty="0" sz="1000">
                <a:solidFill>
                  <a:srgbClr val="010202"/>
                </a:solidFill>
                <a:latin typeface="Times New Roman"/>
                <a:cs typeface="Times New Roman"/>
              </a:rPr>
              <a:t>to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Fe</a:t>
            </a:r>
            <a:r>
              <a:rPr dirty="0" sz="1000">
                <a:solidFill>
                  <a:srgbClr val="010202"/>
                </a:solidFill>
                <a:latin typeface="Times New Roman"/>
                <a:cs typeface="Times New Roman"/>
              </a:rPr>
              <a:t>=1 is a  </a:t>
            </a:r>
            <a:r>
              <a:rPr dirty="0" sz="1000" spc="-5">
                <a:solidFill>
                  <a:srgbClr val="010202"/>
                </a:solidFill>
                <a:latin typeface="Times New Roman"/>
                <a:cs typeface="Times New Roman"/>
              </a:rPr>
              <a:t>positive</a:t>
            </a:r>
            <a:r>
              <a:rPr dirty="0" sz="1000" spc="190">
                <a:solidFill>
                  <a:srgbClr val="010202"/>
                </a:solidFill>
                <a:latin typeface="Times New Roman"/>
                <a:cs typeface="Times New Roman"/>
              </a:rPr>
              <a:t> </a:t>
            </a:r>
            <a:r>
              <a:rPr dirty="0" sz="1000" spc="-15">
                <a:solidFill>
                  <a:srgbClr val="010202"/>
                </a:solidFill>
                <a:latin typeface="Times New Roman"/>
                <a:cs typeface="Times New Roman"/>
              </a:rPr>
              <a:t>quantity.</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9.9</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9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a:solidFill>
                  <a:srgbClr val="010202"/>
                </a:solidFill>
                <a:latin typeface="Times New Roman"/>
                <a:cs typeface="Times New Roman"/>
              </a:rPr>
              <a:t>Cu </a:t>
            </a:r>
            <a:r>
              <a:rPr dirty="0" baseline="-33333" sz="1125" spc="142">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Fe-Cu</a:t>
            </a:r>
            <a:endParaRPr sz="1000">
              <a:latin typeface="Times New Roman"/>
              <a:cs typeface="Times New Roman"/>
            </a:endParaRPr>
          </a:p>
          <a:p>
            <a:pPr algn="just" marL="50800" marR="45085">
              <a:lnSpc>
                <a:spcPct val="100000"/>
              </a:lnSpc>
              <a:spcBef>
                <a:spcPts val="370"/>
              </a:spcBef>
            </a:pPr>
            <a:r>
              <a:rPr dirty="0" sz="1000" spc="-5">
                <a:solidFill>
                  <a:srgbClr val="010202"/>
                </a:solidFill>
                <a:latin typeface="Times New Roman"/>
                <a:cs typeface="Times New Roman"/>
              </a:rPr>
              <a:t>system at 1550°C measured by Morris and Zellars.* Fig. </a:t>
            </a:r>
            <a:r>
              <a:rPr dirty="0" sz="1000" spc="-15">
                <a:solidFill>
                  <a:srgbClr val="010202"/>
                </a:solidFill>
                <a:latin typeface="Times New Roman"/>
                <a:cs typeface="Times New Roman"/>
              </a:rPr>
              <a:t>9.11 </a:t>
            </a:r>
            <a:r>
              <a:rPr dirty="0" sz="1000" spc="-5">
                <a:solidFill>
                  <a:srgbClr val="010202"/>
                </a:solidFill>
                <a:latin typeface="Times New Roman"/>
                <a:cs typeface="Times New Roman"/>
              </a:rPr>
              <a:t>shows the corresponding  </a:t>
            </a:r>
            <a:r>
              <a:rPr dirty="0" sz="1000">
                <a:solidFill>
                  <a:srgbClr val="010202"/>
                </a:solidFill>
                <a:latin typeface="Times New Roman"/>
                <a:cs typeface="Times New Roman"/>
              </a:rPr>
              <a:t>variation of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Cu  </a:t>
            </a:r>
            <a:r>
              <a:rPr dirty="0" sz="1000">
                <a:solidFill>
                  <a:srgbClr val="010202"/>
                </a:solidFill>
                <a:latin typeface="Times New Roman"/>
                <a:cs typeface="Times New Roman"/>
              </a:rPr>
              <a:t>with composition. Extrapolation of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Cu  </a:t>
            </a:r>
            <a:r>
              <a:rPr dirty="0" sz="1000">
                <a:solidFill>
                  <a:srgbClr val="010202"/>
                </a:solidFill>
                <a:latin typeface="Times New Roman"/>
                <a:cs typeface="Times New Roman"/>
              </a:rPr>
              <a:t>to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Cu</a:t>
            </a:r>
            <a:r>
              <a:rPr dirty="0" sz="1000">
                <a:solidFill>
                  <a:srgbClr val="010202"/>
                </a:solidFill>
                <a:latin typeface="Times New Roman"/>
                <a:cs typeface="Times New Roman"/>
              </a:rPr>
              <a:t>=0 </a:t>
            </a:r>
            <a:r>
              <a:rPr dirty="0" sz="1000" spc="-5">
                <a:solidFill>
                  <a:srgbClr val="010202"/>
                </a:solidFill>
                <a:latin typeface="Times New Roman"/>
                <a:cs typeface="Times New Roman"/>
              </a:rPr>
              <a:t>gives </a:t>
            </a:r>
            <a:r>
              <a:rPr dirty="0" sz="1000" i="1">
                <a:solidFill>
                  <a:srgbClr val="010202"/>
                </a:solidFill>
                <a:latin typeface="Times New Roman"/>
                <a:cs typeface="Times New Roman"/>
              </a:rPr>
              <a:t>k</a:t>
            </a:r>
            <a:r>
              <a:rPr dirty="0" baseline="-33333" sz="1125">
                <a:solidFill>
                  <a:srgbClr val="010202"/>
                </a:solidFill>
                <a:latin typeface="Times New Roman"/>
                <a:cs typeface="Times New Roman"/>
              </a:rPr>
              <a:t>Cu</a:t>
            </a:r>
            <a:r>
              <a:rPr dirty="0" sz="1000">
                <a:solidFill>
                  <a:srgbClr val="010202"/>
                </a:solidFill>
                <a:latin typeface="Times New Roman"/>
                <a:cs typeface="Times New Roman"/>
              </a:rPr>
              <a:t>=10.1.</a:t>
            </a:r>
            <a:r>
              <a:rPr dirty="0" sz="1000" spc="-145">
                <a:solidFill>
                  <a:srgbClr val="010202"/>
                </a:solidFill>
                <a:latin typeface="Times New Roman"/>
                <a:cs typeface="Times New Roman"/>
              </a:rPr>
              <a:t> </a:t>
            </a:r>
            <a:r>
              <a:rPr dirty="0" sz="1000">
                <a:solidFill>
                  <a:srgbClr val="010202"/>
                </a:solidFill>
                <a:latin typeface="Times New Roman"/>
                <a:cs typeface="Times New Roman"/>
              </a:rPr>
              <a:t>Figures</a:t>
            </a:r>
            <a:endParaRPr sz="1000">
              <a:latin typeface="Times New Roman"/>
              <a:cs typeface="Times New Roman"/>
            </a:endParaRPr>
          </a:p>
          <a:p>
            <a:pPr algn="just" marL="50800" marR="43180" indent="-635">
              <a:lnSpc>
                <a:spcPct val="130900"/>
              </a:lnSpc>
            </a:pPr>
            <a:r>
              <a:rPr dirty="0" sz="1000">
                <a:solidFill>
                  <a:srgbClr val="010202"/>
                </a:solidFill>
                <a:latin typeface="Times New Roman"/>
                <a:cs typeface="Times New Roman"/>
              </a:rPr>
              <a:t>9.15 and 9.17, </a:t>
            </a:r>
            <a:r>
              <a:rPr dirty="0" sz="1000" spc="-5">
                <a:solidFill>
                  <a:srgbClr val="010202"/>
                </a:solidFill>
                <a:latin typeface="Times New Roman"/>
                <a:cs typeface="Times New Roman"/>
              </a:rPr>
              <a:t>respectively, show </a:t>
            </a:r>
            <a:r>
              <a:rPr dirty="0" sz="1000">
                <a:solidFill>
                  <a:srgbClr val="010202"/>
                </a:solidFill>
                <a:latin typeface="Times New Roman"/>
                <a:cs typeface="Times New Roman"/>
              </a:rPr>
              <a:t>plots of log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Cu </a:t>
            </a:r>
            <a:r>
              <a:rPr dirty="0" sz="1000" spc="-5">
                <a:solidFill>
                  <a:srgbClr val="010202"/>
                </a:solidFill>
                <a:latin typeface="Times New Roman"/>
                <a:cs typeface="Times New Roman"/>
              </a:rPr>
              <a:t>vs.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Cu</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Fe </a:t>
            </a:r>
            <a:r>
              <a:rPr dirty="0" sz="1000">
                <a:solidFill>
                  <a:srgbClr val="010202"/>
                </a:solidFill>
                <a:latin typeface="Times New Roman"/>
                <a:cs typeface="Times New Roman"/>
              </a:rPr>
              <a:t>and </a:t>
            </a:r>
            <a:r>
              <a:rPr dirty="0" sz="1000" spc="65">
                <a:solidFill>
                  <a:srgbClr val="010202"/>
                </a:solidFill>
                <a:latin typeface="Times New Roman"/>
                <a:cs typeface="Times New Roman"/>
              </a:rPr>
              <a:t>a</a:t>
            </a:r>
            <a:r>
              <a:rPr dirty="0" baseline="-33333" sz="1125" spc="97">
                <a:solidFill>
                  <a:srgbClr val="010202"/>
                </a:solidFill>
                <a:latin typeface="Times New Roman"/>
                <a:cs typeface="Times New Roman"/>
              </a:rPr>
              <a:t>Cu </a:t>
            </a:r>
            <a:r>
              <a:rPr dirty="0" sz="1000" spc="-5">
                <a:solidFill>
                  <a:srgbClr val="010202"/>
                </a:solidFill>
                <a:latin typeface="Times New Roman"/>
                <a:cs typeface="Times New Roman"/>
              </a:rPr>
              <a:t>vs.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Fe</a:t>
            </a:r>
            <a:r>
              <a:rPr dirty="0" sz="1000">
                <a:solidFill>
                  <a:srgbClr val="010202"/>
                </a:solidFill>
                <a:latin typeface="Times New Roman"/>
                <a:cs typeface="Times New Roman"/>
              </a:rPr>
              <a:t>. </a:t>
            </a:r>
            <a:r>
              <a:rPr dirty="0" sz="1000" spc="-5">
                <a:solidFill>
                  <a:srgbClr val="010202"/>
                </a:solidFill>
                <a:latin typeface="Times New Roman"/>
                <a:cs typeface="Times New Roman"/>
              </a:rPr>
              <a:t>As </a:t>
            </a:r>
            <a:r>
              <a:rPr dirty="0" sz="1000">
                <a:solidFill>
                  <a:srgbClr val="010202"/>
                </a:solidFill>
                <a:latin typeface="Times New Roman"/>
                <a:cs typeface="Times New Roman"/>
              </a:rPr>
              <a:t>log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Cu </a:t>
            </a:r>
            <a:r>
              <a:rPr dirty="0" sz="750" spc="-5">
                <a:solidFill>
                  <a:srgbClr val="010202"/>
                </a:solidFill>
                <a:latin typeface="Times New Roman"/>
                <a:cs typeface="Times New Roman"/>
              </a:rPr>
              <a:t> </a:t>
            </a:r>
            <a:r>
              <a:rPr dirty="0" sz="1000">
                <a:solidFill>
                  <a:srgbClr val="010202"/>
                </a:solidFill>
                <a:latin typeface="Times New Roman"/>
                <a:cs typeface="Times New Roman"/>
              </a:rPr>
              <a:t>decreases with increasing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Cu</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Fe</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a:t>
            </a:r>
            <a:r>
              <a:rPr dirty="0" sz="1000" spc="65">
                <a:solidFill>
                  <a:srgbClr val="010202"/>
                </a:solidFill>
                <a:latin typeface="Times New Roman"/>
                <a:cs typeface="Times New Roman"/>
              </a:rPr>
              <a:t>a</a:t>
            </a:r>
            <a:r>
              <a:rPr dirty="0" baseline="-33333" sz="1125" spc="97">
                <a:solidFill>
                  <a:srgbClr val="010202"/>
                </a:solidFill>
                <a:latin typeface="Times New Roman"/>
                <a:cs typeface="Times New Roman"/>
              </a:rPr>
              <a:t>Cu </a:t>
            </a:r>
            <a:r>
              <a:rPr dirty="0" sz="1000">
                <a:solidFill>
                  <a:srgbClr val="010202"/>
                </a:solidFill>
                <a:latin typeface="Times New Roman"/>
                <a:cs typeface="Times New Roman"/>
              </a:rPr>
              <a:t>is everywhere positive, the integrated areas in  </a:t>
            </a:r>
            <a:r>
              <a:rPr dirty="0" sz="1000" spc="-5">
                <a:solidFill>
                  <a:srgbClr val="010202"/>
                </a:solidFill>
                <a:latin typeface="Times New Roman"/>
                <a:cs typeface="Times New Roman"/>
              </a:rPr>
              <a:t>both figures are negative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quantities.</a:t>
            </a:r>
            <a:endParaRPr sz="1000">
              <a:latin typeface="Times New Roman"/>
              <a:cs typeface="Times New Roman"/>
            </a:endParaRPr>
          </a:p>
          <a:p>
            <a:pPr>
              <a:lnSpc>
                <a:spcPct val="100000"/>
              </a:lnSpc>
              <a:spcBef>
                <a:spcPts val="35"/>
              </a:spcBef>
            </a:pPr>
            <a:endParaRPr sz="1550">
              <a:latin typeface="Times New Roman"/>
              <a:cs typeface="Times New Roman"/>
            </a:endParaRPr>
          </a:p>
          <a:p>
            <a:pPr algn="ctr">
              <a:lnSpc>
                <a:spcPct val="100000"/>
              </a:lnSpc>
              <a:spcBef>
                <a:spcPts val="5"/>
              </a:spcBef>
            </a:pPr>
            <a:r>
              <a:rPr dirty="0" sz="1000" spc="-5" b="1">
                <a:solidFill>
                  <a:srgbClr val="010202"/>
                </a:solidFill>
                <a:latin typeface="Times New Roman"/>
                <a:cs typeface="Times New Roman"/>
              </a:rPr>
              <a:t>The Relationship between </a:t>
            </a:r>
            <a:r>
              <a:rPr dirty="0" sz="1000" spc="-10" b="1">
                <a:solidFill>
                  <a:srgbClr val="010202"/>
                </a:solidFill>
                <a:latin typeface="Times New Roman"/>
                <a:cs typeface="Times New Roman"/>
              </a:rPr>
              <a:t>Henry’s </a:t>
            </a:r>
            <a:r>
              <a:rPr dirty="0" sz="1000" spc="-5" b="1">
                <a:solidFill>
                  <a:srgbClr val="010202"/>
                </a:solidFill>
                <a:latin typeface="Times New Roman"/>
                <a:cs typeface="Times New Roman"/>
              </a:rPr>
              <a:t>and </a:t>
            </a:r>
            <a:r>
              <a:rPr dirty="0" sz="1000" spc="-10" b="1">
                <a:solidFill>
                  <a:srgbClr val="010202"/>
                </a:solidFill>
                <a:latin typeface="Times New Roman"/>
                <a:cs typeface="Times New Roman"/>
              </a:rPr>
              <a:t>Raoult’s Laws</a:t>
            </a:r>
            <a:endParaRPr sz="1000">
              <a:latin typeface="Times New Roman"/>
              <a:cs typeface="Times New Roman"/>
            </a:endParaRPr>
          </a:p>
          <a:p>
            <a:pPr algn="just" marL="50800">
              <a:lnSpc>
                <a:spcPct val="100000"/>
              </a:lnSpc>
              <a:spcBef>
                <a:spcPts val="620"/>
              </a:spcBef>
            </a:pPr>
            <a:r>
              <a:rPr dirty="0" sz="1000" spc="-15">
                <a:solidFill>
                  <a:srgbClr val="010202"/>
                </a:solidFill>
                <a:latin typeface="Times New Roman"/>
                <a:cs typeface="Times New Roman"/>
              </a:rPr>
              <a:t>Henry’s </a:t>
            </a:r>
            <a:r>
              <a:rPr dirty="0" sz="1000" spc="-5">
                <a:solidFill>
                  <a:srgbClr val="010202"/>
                </a:solidFill>
                <a:latin typeface="Times New Roman"/>
                <a:cs typeface="Times New Roman"/>
              </a:rPr>
              <a:t>law for the solute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solution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9" name="object 9"/>
          <p:cNvSpPr txBox="1"/>
          <p:nvPr/>
        </p:nvSpPr>
        <p:spPr>
          <a:xfrm>
            <a:off x="457200" y="7475256"/>
            <a:ext cx="4573270" cy="302260"/>
          </a:xfrm>
          <a:prstGeom prst="rect">
            <a:avLst/>
          </a:prstGeom>
        </p:spPr>
        <p:txBody>
          <a:bodyPr wrap="square" lIns="0" tIns="10160" rIns="0" bIns="0" rtlCol="0" vert="horz">
            <a:spAutoFit/>
          </a:bodyPr>
          <a:lstStyle/>
          <a:p>
            <a:pPr marL="12700" marR="5080">
              <a:lnSpc>
                <a:spcPct val="101800"/>
              </a:lnSpc>
              <a:spcBef>
                <a:spcPts val="80"/>
              </a:spcBef>
            </a:pPr>
            <a:r>
              <a:rPr dirty="0" sz="900" spc="-10">
                <a:solidFill>
                  <a:srgbClr val="010202"/>
                </a:solidFill>
                <a:latin typeface="Times New Roman"/>
                <a:cs typeface="Times New Roman"/>
              </a:rPr>
              <a:t>*J.P.Morris </a:t>
            </a:r>
            <a:r>
              <a:rPr dirty="0" sz="900">
                <a:solidFill>
                  <a:srgbClr val="010202"/>
                </a:solidFill>
                <a:latin typeface="Times New Roman"/>
                <a:cs typeface="Times New Roman"/>
              </a:rPr>
              <a:t>and G.R.Zellars, </a:t>
            </a:r>
            <a:r>
              <a:rPr dirty="0" sz="900" spc="-20">
                <a:solidFill>
                  <a:srgbClr val="010202"/>
                </a:solidFill>
                <a:latin typeface="Times New Roman"/>
                <a:cs typeface="Times New Roman"/>
              </a:rPr>
              <a:t>“Vapor </a:t>
            </a:r>
            <a:r>
              <a:rPr dirty="0" sz="900">
                <a:solidFill>
                  <a:srgbClr val="010202"/>
                </a:solidFill>
                <a:latin typeface="Times New Roman"/>
                <a:cs typeface="Times New Roman"/>
              </a:rPr>
              <a:t>Pressure of Liquid Copper and Activities in Liquid Fe-Cu  Alloys,” </a:t>
            </a:r>
            <a:r>
              <a:rPr dirty="0" sz="900" spc="-10" i="1">
                <a:solidFill>
                  <a:srgbClr val="010202"/>
                </a:solidFill>
                <a:latin typeface="Times New Roman"/>
                <a:cs typeface="Times New Roman"/>
              </a:rPr>
              <a:t>Trans. </a:t>
            </a:r>
            <a:r>
              <a:rPr dirty="0" sz="900" i="1">
                <a:solidFill>
                  <a:srgbClr val="010202"/>
                </a:solidFill>
                <a:latin typeface="Times New Roman"/>
                <a:cs typeface="Times New Roman"/>
              </a:rPr>
              <a:t>AIME </a:t>
            </a:r>
            <a:r>
              <a:rPr dirty="0" sz="900">
                <a:solidFill>
                  <a:srgbClr val="010202"/>
                </a:solidFill>
                <a:latin typeface="Times New Roman"/>
                <a:cs typeface="Times New Roman"/>
              </a:rPr>
              <a:t>(1956). vol. 206, p. 1086.</a:t>
            </a:r>
            <a:endParaRPr sz="900">
              <a:latin typeface="Times New Roman"/>
              <a:cs typeface="Times New Roman"/>
            </a:endParaRPr>
          </a:p>
        </p:txBody>
      </p:sp>
      <p:sp>
        <p:nvSpPr>
          <p:cNvPr id="10" name="object 10"/>
          <p:cNvSpPr/>
          <p:nvPr/>
        </p:nvSpPr>
        <p:spPr>
          <a:xfrm>
            <a:off x="3005937" y="6491604"/>
            <a:ext cx="771525" cy="161925"/>
          </a:xfrm>
          <a:prstGeom prst="rect">
            <a:avLst/>
          </a:prstGeom>
          <a:blipFill>
            <a:blip r:embed="rId3" cstate="print"/>
            <a:stretch>
              <a:fillRect/>
            </a:stretch>
          </a:blipFill>
        </p:spPr>
        <p:txBody>
          <a:bodyPr wrap="square" lIns="0" tIns="0" rIns="0" bIns="0" rtlCol="0"/>
          <a:lstStyle/>
          <a:p/>
        </p:txBody>
      </p:sp>
      <p:sp>
        <p:nvSpPr>
          <p:cNvPr id="11" name="object 11"/>
          <p:cNvSpPr txBox="1"/>
          <p:nvPr/>
        </p:nvSpPr>
        <p:spPr>
          <a:xfrm>
            <a:off x="1304137" y="6856094"/>
            <a:ext cx="1346200" cy="177800"/>
          </a:xfrm>
          <a:prstGeom prst="rect">
            <a:avLst/>
          </a:prstGeom>
        </p:spPr>
        <p:txBody>
          <a:bodyPr wrap="square" lIns="0" tIns="12700" rIns="0" bIns="0" rtlCol="0" vert="horz">
            <a:spAutoFit/>
          </a:bodyPr>
          <a:lstStyle/>
          <a:p>
            <a:pPr marL="12700">
              <a:lnSpc>
                <a:spcPct val="100000"/>
              </a:lnSpc>
              <a:spcBef>
                <a:spcPts val="100"/>
              </a:spcBef>
            </a:pP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in terms of</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logarithms,</a:t>
            </a:r>
            <a:endParaRPr sz="1000">
              <a:latin typeface="Times New Roman"/>
              <a:cs typeface="Times New Roman"/>
            </a:endParaRPr>
          </a:p>
        </p:txBody>
      </p:sp>
      <p:sp>
        <p:nvSpPr>
          <p:cNvPr id="12" name="object 12"/>
          <p:cNvSpPr/>
          <p:nvPr/>
        </p:nvSpPr>
        <p:spPr>
          <a:xfrm>
            <a:off x="2610650" y="7218044"/>
            <a:ext cx="1562100" cy="171450"/>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318769"/>
            <a:ext cx="2844800" cy="499109"/>
          </a:xfrm>
          <a:prstGeom prst="rect">
            <a:avLst/>
          </a:prstGeom>
        </p:spPr>
        <p:txBody>
          <a:bodyPr wrap="square" lIns="0" tIns="97155" rIns="0" bIns="0" rtlCol="0" vert="horz">
            <a:spAutoFit/>
          </a:bodyPr>
          <a:lstStyle/>
          <a:p>
            <a:pPr marL="12700">
              <a:lnSpc>
                <a:spcPct val="100000"/>
              </a:lnSpc>
              <a:spcBef>
                <a:spcPts val="765"/>
              </a:spcBef>
            </a:pPr>
            <a:r>
              <a:rPr dirty="0" sz="1000">
                <a:solidFill>
                  <a:srgbClr val="231F20"/>
                </a:solidFill>
                <a:latin typeface="Times New Roman"/>
                <a:cs typeface="Times New Roman"/>
              </a:rPr>
              <a:t>278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665"/>
              </a:spcBef>
            </a:pP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of which gives</a:t>
            </a:r>
            <a:endParaRPr sz="1000">
              <a:latin typeface="Times New Roman"/>
              <a:cs typeface="Times New Roman"/>
            </a:endParaRPr>
          </a:p>
        </p:txBody>
      </p:sp>
      <p:sp>
        <p:nvSpPr>
          <p:cNvPr id="3" name="object 3"/>
          <p:cNvSpPr/>
          <p:nvPr/>
        </p:nvSpPr>
        <p:spPr>
          <a:xfrm>
            <a:off x="1908175" y="1002030"/>
            <a:ext cx="1247775" cy="1619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071575" y="1374927"/>
            <a:ext cx="3400425" cy="27813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60362" y="4358792"/>
            <a:ext cx="4443095" cy="523875"/>
          </a:xfrm>
          <a:prstGeom prst="rect">
            <a:avLst/>
          </a:prstGeom>
        </p:spPr>
        <p:txBody>
          <a:bodyPr wrap="square" lIns="0" tIns="12700" rIns="0" bIns="0" rtlCol="0" vert="horz">
            <a:spAutoFit/>
          </a:bodyPr>
          <a:lstStyle/>
          <a:p>
            <a:pPr marL="4597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9.17 </a:t>
            </a:r>
            <a:r>
              <a:rPr dirty="0" sz="1000">
                <a:solidFill>
                  <a:srgbClr val="010202"/>
                </a:solidFill>
                <a:latin typeface="Times New Roman"/>
                <a:cs typeface="Times New Roman"/>
              </a:rPr>
              <a:t>The variation of </a:t>
            </a:r>
            <a:r>
              <a:rPr dirty="0" sz="1000" spc="65">
                <a:solidFill>
                  <a:srgbClr val="010202"/>
                </a:solidFill>
                <a:latin typeface="Times New Roman"/>
                <a:cs typeface="Times New Roman"/>
              </a:rPr>
              <a:t>a</a:t>
            </a:r>
            <a:r>
              <a:rPr dirty="0" baseline="-32407" sz="900" spc="97">
                <a:solidFill>
                  <a:srgbClr val="010202"/>
                </a:solidFill>
                <a:latin typeface="Times New Roman"/>
                <a:cs typeface="Times New Roman"/>
              </a:rPr>
              <a:t>Cu </a:t>
            </a:r>
            <a:r>
              <a:rPr dirty="0" sz="1000">
                <a:solidFill>
                  <a:srgbClr val="010202"/>
                </a:solidFill>
                <a:latin typeface="Times New Roman"/>
                <a:cs typeface="Times New Roman"/>
              </a:rPr>
              <a:t>with composition in the system</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iron-copper.</a:t>
            </a:r>
            <a:endParaRPr sz="1000">
              <a:latin typeface="Times New Roman"/>
              <a:cs typeface="Times New Roman"/>
            </a:endParaRPr>
          </a:p>
          <a:p>
            <a:pPr>
              <a:lnSpc>
                <a:spcPct val="100000"/>
              </a:lnSpc>
              <a:spcBef>
                <a:spcPts val="30"/>
              </a:spcBef>
            </a:pPr>
            <a:endParaRPr sz="1300">
              <a:latin typeface="Times New Roman"/>
              <a:cs typeface="Times New Roman"/>
            </a:endParaRPr>
          </a:p>
          <a:p>
            <a:pPr marL="25400">
              <a:lnSpc>
                <a:spcPct val="100000"/>
              </a:lnSpc>
            </a:pPr>
            <a:r>
              <a:rPr dirty="0" sz="1000" spc="-5">
                <a:solidFill>
                  <a:srgbClr val="010202"/>
                </a:solidFill>
                <a:latin typeface="Times New Roman"/>
                <a:cs typeface="Times New Roman"/>
              </a:rPr>
              <a:t>Inserting this into the Gibbs-Duhem equation, Eq. (9.49),</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6" name="object 6"/>
          <p:cNvSpPr/>
          <p:nvPr/>
        </p:nvSpPr>
        <p:spPr>
          <a:xfrm>
            <a:off x="1274775" y="5044592"/>
            <a:ext cx="2562224" cy="7429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73082" y="5980582"/>
            <a:ext cx="8826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Integration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760550" y="6333007"/>
            <a:ext cx="1590674" cy="1428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73082" y="666892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0" name="object 10"/>
          <p:cNvSpPr/>
          <p:nvPr/>
        </p:nvSpPr>
        <p:spPr>
          <a:xfrm>
            <a:off x="1854200" y="7085330"/>
            <a:ext cx="1457325" cy="1714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93700" y="403223"/>
            <a:ext cx="4700905" cy="1406525"/>
          </a:xfrm>
          <a:prstGeom prst="rect">
            <a:avLst/>
          </a:prstGeom>
        </p:spPr>
        <p:txBody>
          <a:bodyPr wrap="square" lIns="0" tIns="12700" rIns="0" bIns="0" rtlCol="0" vert="horz">
            <a:spAutoFit/>
          </a:bodyPr>
          <a:lstStyle/>
          <a:p>
            <a:pPr marL="2994660">
              <a:lnSpc>
                <a:spcPct val="100000"/>
              </a:lnSpc>
              <a:spcBef>
                <a:spcPts val="100"/>
              </a:spcBef>
            </a:pPr>
            <a:r>
              <a:rPr dirty="0" sz="1000" i="1">
                <a:solidFill>
                  <a:srgbClr val="231F20"/>
                </a:solidFill>
                <a:latin typeface="Times New Roman"/>
                <a:cs typeface="Times New Roman"/>
              </a:rPr>
              <a:t>The Behavior of Solutions</a:t>
            </a:r>
            <a:r>
              <a:rPr dirty="0" sz="1000" spc="170" i="1">
                <a:solidFill>
                  <a:srgbClr val="231F20"/>
                </a:solidFill>
                <a:latin typeface="Times New Roman"/>
                <a:cs typeface="Times New Roman"/>
              </a:rPr>
              <a:t> </a:t>
            </a:r>
            <a:r>
              <a:rPr dirty="0" sz="1000">
                <a:solidFill>
                  <a:srgbClr val="231F20"/>
                </a:solidFill>
                <a:latin typeface="Times New Roman"/>
                <a:cs typeface="Times New Roman"/>
              </a:rPr>
              <a:t>279</a:t>
            </a:r>
            <a:endParaRPr sz="1000">
              <a:latin typeface="Times New Roman"/>
              <a:cs typeface="Times New Roman"/>
            </a:endParaRPr>
          </a:p>
          <a:p>
            <a:pPr marL="63500">
              <a:lnSpc>
                <a:spcPct val="100000"/>
              </a:lnSpc>
              <a:spcBef>
                <a:spcPts val="860"/>
              </a:spcBef>
            </a:pPr>
            <a:r>
              <a:rPr dirty="0" sz="1000">
                <a:solidFill>
                  <a:srgbClr val="010202"/>
                </a:solidFill>
                <a:latin typeface="Times New Roman"/>
                <a:cs typeface="Times New Roman"/>
              </a:rPr>
              <a:t>But, by definition,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a:t>
            </a:r>
            <a:r>
              <a:rPr dirty="0" sz="1000">
                <a:solidFill>
                  <a:srgbClr val="010202"/>
                </a:solidFill>
                <a:latin typeface="Times New Roman"/>
                <a:cs typeface="Times New Roman"/>
              </a:rPr>
              <a:t>=1 when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=1, and thus the integration constant equals</a:t>
            </a:r>
            <a:r>
              <a:rPr dirty="0" sz="1000" spc="20">
                <a:solidFill>
                  <a:srgbClr val="010202"/>
                </a:solidFill>
                <a:latin typeface="Times New Roman"/>
                <a:cs typeface="Times New Roman"/>
              </a:rPr>
              <a:t> </a:t>
            </a:r>
            <a:r>
              <a:rPr dirty="0" sz="1000" spc="-15">
                <a:solidFill>
                  <a:srgbClr val="010202"/>
                </a:solidFill>
                <a:latin typeface="Times New Roman"/>
                <a:cs typeface="Times New Roman"/>
              </a:rPr>
              <a:t>unity.</a:t>
            </a:r>
            <a:endParaRPr sz="1000">
              <a:latin typeface="Times New Roman"/>
              <a:cs typeface="Times New Roman"/>
            </a:endParaRPr>
          </a:p>
          <a:p>
            <a:pPr marL="63500" marR="55880">
              <a:lnSpc>
                <a:spcPct val="100000"/>
              </a:lnSpc>
              <a:spcBef>
                <a:spcPts val="370"/>
              </a:spcBef>
            </a:pPr>
            <a:r>
              <a:rPr dirty="0" sz="1000" spc="-10">
                <a:solidFill>
                  <a:srgbClr val="010202"/>
                </a:solidFill>
                <a:latin typeface="Times New Roman"/>
                <a:cs typeface="Times New Roman"/>
              </a:rPr>
              <a:t>Consequently, </a:t>
            </a:r>
            <a:r>
              <a:rPr dirty="0" sz="1000">
                <a:solidFill>
                  <a:srgbClr val="010202"/>
                </a:solidFill>
                <a:latin typeface="Times New Roman"/>
                <a:cs typeface="Times New Roman"/>
              </a:rPr>
              <a:t>in the range of composition over which the solute </a:t>
            </a:r>
            <a:r>
              <a:rPr dirty="0" sz="1000" i="1">
                <a:solidFill>
                  <a:srgbClr val="010202"/>
                </a:solidFill>
                <a:latin typeface="Times New Roman"/>
                <a:cs typeface="Times New Roman"/>
              </a:rPr>
              <a:t>B </a:t>
            </a:r>
            <a:r>
              <a:rPr dirty="0" sz="1000">
                <a:solidFill>
                  <a:srgbClr val="010202"/>
                </a:solidFill>
                <a:latin typeface="Times New Roman"/>
                <a:cs typeface="Times New Roman"/>
              </a:rPr>
              <a:t>obeys </a:t>
            </a:r>
            <a:r>
              <a:rPr dirty="0" sz="1000" spc="-10">
                <a:solidFill>
                  <a:srgbClr val="010202"/>
                </a:solidFill>
                <a:latin typeface="Times New Roman"/>
                <a:cs typeface="Times New Roman"/>
              </a:rPr>
              <a:t>Henry’s </a:t>
            </a:r>
            <a:r>
              <a:rPr dirty="0" sz="1000" spc="-20">
                <a:solidFill>
                  <a:srgbClr val="010202"/>
                </a:solidFill>
                <a:latin typeface="Times New Roman"/>
                <a:cs typeface="Times New Roman"/>
              </a:rPr>
              <a:t>law,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solvent </a:t>
            </a:r>
            <a:r>
              <a:rPr dirty="0" sz="1000" i="1">
                <a:solidFill>
                  <a:srgbClr val="010202"/>
                </a:solidFill>
                <a:latin typeface="Times New Roman"/>
                <a:cs typeface="Times New Roman"/>
              </a:rPr>
              <a:t>A </a:t>
            </a:r>
            <a:r>
              <a:rPr dirty="0" sz="1000">
                <a:solidFill>
                  <a:srgbClr val="010202"/>
                </a:solidFill>
                <a:latin typeface="Times New Roman"/>
                <a:cs typeface="Times New Roman"/>
              </a:rPr>
              <a:t>obeys </a:t>
            </a:r>
            <a:r>
              <a:rPr dirty="0" sz="1000" spc="-10">
                <a:solidFill>
                  <a:srgbClr val="010202"/>
                </a:solidFill>
                <a:latin typeface="Times New Roman"/>
                <a:cs typeface="Times New Roman"/>
              </a:rPr>
              <a:t>Raoult’s</a:t>
            </a:r>
            <a:r>
              <a:rPr dirty="0" sz="1000" spc="-25">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a:p>
            <a:pPr>
              <a:lnSpc>
                <a:spcPct val="100000"/>
              </a:lnSpc>
              <a:spcBef>
                <a:spcPts val="35"/>
              </a:spcBef>
            </a:pPr>
            <a:endParaRPr sz="1550">
              <a:latin typeface="Times New Roman"/>
              <a:cs typeface="Times New Roman"/>
            </a:endParaRPr>
          </a:p>
          <a:p>
            <a:pPr marL="455295">
              <a:lnSpc>
                <a:spcPct val="100000"/>
              </a:lnSpc>
              <a:spcBef>
                <a:spcPts val="5"/>
              </a:spcBef>
            </a:pPr>
            <a:r>
              <a:rPr dirty="0" sz="1000" spc="-10" b="1">
                <a:solidFill>
                  <a:srgbClr val="010202"/>
                </a:solidFill>
                <a:latin typeface="Times New Roman"/>
                <a:cs typeface="Times New Roman"/>
              </a:rPr>
              <a:t>Direct </a:t>
            </a:r>
            <a:r>
              <a:rPr dirty="0" sz="1000" spc="-5" b="1">
                <a:solidFill>
                  <a:srgbClr val="010202"/>
                </a:solidFill>
                <a:latin typeface="Times New Roman"/>
                <a:cs typeface="Times New Roman"/>
              </a:rPr>
              <a:t>Calculation of the Integral Molar Gibbs </a:t>
            </a:r>
            <a:r>
              <a:rPr dirty="0" sz="1000" spc="-10" b="1">
                <a:solidFill>
                  <a:srgbClr val="010202"/>
                </a:solidFill>
                <a:latin typeface="Times New Roman"/>
                <a:cs typeface="Times New Roman"/>
              </a:rPr>
              <a:t>Free </a:t>
            </a:r>
            <a:r>
              <a:rPr dirty="0" sz="1000" spc="-5" b="1">
                <a:solidFill>
                  <a:srgbClr val="010202"/>
                </a:solidFill>
                <a:latin typeface="Times New Roman"/>
                <a:cs typeface="Times New Roman"/>
              </a:rPr>
              <a:t>Energy of</a:t>
            </a:r>
            <a:r>
              <a:rPr dirty="0" sz="1000" spc="-25" b="1">
                <a:solidFill>
                  <a:srgbClr val="010202"/>
                </a:solidFill>
                <a:latin typeface="Times New Roman"/>
                <a:cs typeface="Times New Roman"/>
              </a:rPr>
              <a:t> </a:t>
            </a:r>
            <a:r>
              <a:rPr dirty="0" sz="1000" spc="-5" b="1">
                <a:solidFill>
                  <a:srgbClr val="010202"/>
                </a:solidFill>
                <a:latin typeface="Times New Roman"/>
                <a:cs typeface="Times New Roman"/>
              </a:rPr>
              <a:t>Mixing</a:t>
            </a:r>
            <a:endParaRPr sz="1000">
              <a:latin typeface="Times New Roman"/>
              <a:cs typeface="Times New Roman"/>
            </a:endParaRPr>
          </a:p>
          <a:p>
            <a:pPr marL="62865">
              <a:lnSpc>
                <a:spcPct val="100000"/>
              </a:lnSpc>
              <a:spcBef>
                <a:spcPts val="620"/>
              </a:spcBef>
            </a:pPr>
            <a:r>
              <a:rPr dirty="0" sz="1000">
                <a:solidFill>
                  <a:srgbClr val="010202"/>
                </a:solidFill>
                <a:latin typeface="Times New Roman"/>
                <a:cs typeface="Times New Roman"/>
              </a:rPr>
              <a:t>Eq. </a:t>
            </a:r>
            <a:r>
              <a:rPr dirty="0" sz="1000" spc="-5">
                <a:solidFill>
                  <a:srgbClr val="010202"/>
                </a:solidFill>
                <a:latin typeface="Times New Roman"/>
                <a:cs typeface="Times New Roman"/>
              </a:rPr>
              <a:t>(11.33b) </a:t>
            </a:r>
            <a:r>
              <a:rPr dirty="0" sz="1000">
                <a:solidFill>
                  <a:srgbClr val="010202"/>
                </a:solidFill>
                <a:latin typeface="Times New Roman"/>
                <a:cs typeface="Times New Roman"/>
              </a:rPr>
              <a:t>gave</a:t>
            </a:r>
            <a:endParaRPr sz="1000">
              <a:latin typeface="Times New Roman"/>
              <a:cs typeface="Times New Roman"/>
            </a:endParaRPr>
          </a:p>
        </p:txBody>
      </p:sp>
      <p:sp>
        <p:nvSpPr>
          <p:cNvPr id="3" name="object 3"/>
          <p:cNvSpPr/>
          <p:nvPr/>
        </p:nvSpPr>
        <p:spPr>
          <a:xfrm>
            <a:off x="1787525" y="1887054"/>
            <a:ext cx="1504950" cy="3524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57200" y="2397594"/>
            <a:ext cx="148272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Rearranging and dividing</a:t>
            </a:r>
            <a:r>
              <a:rPr dirty="0" sz="1000" spc="-90">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5" name="object 5"/>
          <p:cNvSpPr/>
          <p:nvPr/>
        </p:nvSpPr>
        <p:spPr>
          <a:xfrm>
            <a:off x="1967547" y="2413469"/>
            <a:ext cx="171450" cy="1524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2167572" y="2372194"/>
            <a:ext cx="2940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211516" y="2720263"/>
            <a:ext cx="2600325" cy="3714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1579" y="3243503"/>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719516" y="3595928"/>
            <a:ext cx="1619249" cy="4762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03479" y="4173143"/>
            <a:ext cx="228155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Integrating between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=0</a:t>
            </a:r>
            <a:r>
              <a:rPr dirty="0" sz="1000" spc="-3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1" name="object 11"/>
          <p:cNvSpPr/>
          <p:nvPr/>
        </p:nvSpPr>
        <p:spPr>
          <a:xfrm>
            <a:off x="1797304" y="4572711"/>
            <a:ext cx="1428750" cy="400050"/>
          </a:xfrm>
          <a:prstGeom prst="rect">
            <a:avLst/>
          </a:prstGeom>
          <a:blipFill>
            <a:blip r:embed="rId6" cstate="print"/>
            <a:stretch>
              <a:fillRect/>
            </a:stretch>
          </a:blipFill>
        </p:spPr>
        <p:txBody>
          <a:bodyPr wrap="square" lIns="0" tIns="0" rIns="0" bIns="0" rtlCol="0"/>
          <a:lstStyle/>
          <a:p/>
        </p:txBody>
      </p:sp>
      <p:sp>
        <p:nvSpPr>
          <p:cNvPr id="12" name="object 12"/>
          <p:cNvSpPr/>
          <p:nvPr/>
        </p:nvSpPr>
        <p:spPr>
          <a:xfrm>
            <a:off x="874153" y="4958550"/>
            <a:ext cx="657225" cy="161925"/>
          </a:xfrm>
          <a:prstGeom prst="rect">
            <a:avLst/>
          </a:prstGeom>
          <a:blipFill>
            <a:blip r:embed="rId7" cstate="print"/>
            <a:stretch>
              <a:fillRect/>
            </a:stretch>
          </a:blipFill>
        </p:spPr>
        <p:txBody>
          <a:bodyPr wrap="square" lIns="0" tIns="0" rIns="0" bIns="0" rtlCol="0"/>
          <a:lstStyle/>
          <a:p/>
        </p:txBody>
      </p:sp>
      <p:sp>
        <p:nvSpPr>
          <p:cNvPr id="13" name="object 13"/>
          <p:cNvSpPr/>
          <p:nvPr/>
        </p:nvSpPr>
        <p:spPr>
          <a:xfrm>
            <a:off x="1706029" y="5551487"/>
            <a:ext cx="1590674" cy="400050"/>
          </a:xfrm>
          <a:prstGeom prst="rect">
            <a:avLst/>
          </a:prstGeom>
          <a:blipFill>
            <a:blip r:embed="rId8" cstate="print"/>
            <a:stretch>
              <a:fillRect/>
            </a:stretch>
          </a:blipFill>
        </p:spPr>
        <p:txBody>
          <a:bodyPr wrap="square" lIns="0" tIns="0" rIns="0" bIns="0" rtlCol="0"/>
          <a:lstStyle/>
          <a:p/>
        </p:txBody>
      </p:sp>
      <p:sp>
        <p:nvSpPr>
          <p:cNvPr id="14" name="object 14"/>
          <p:cNvSpPr txBox="1"/>
          <p:nvPr/>
        </p:nvSpPr>
        <p:spPr>
          <a:xfrm>
            <a:off x="358800" y="4690186"/>
            <a:ext cx="4763770" cy="1696720"/>
          </a:xfrm>
          <a:prstGeom prst="rect">
            <a:avLst/>
          </a:prstGeom>
        </p:spPr>
        <p:txBody>
          <a:bodyPr wrap="square" lIns="0" tIns="12700" rIns="0" bIns="0" rtlCol="0" vert="horz">
            <a:spAutoFit/>
          </a:bodyPr>
          <a:lstStyle/>
          <a:p>
            <a:pPr marL="4359910">
              <a:lnSpc>
                <a:spcPct val="100000"/>
              </a:lnSpc>
              <a:spcBef>
                <a:spcPts val="100"/>
              </a:spcBef>
            </a:pPr>
            <a:r>
              <a:rPr dirty="0" sz="1000">
                <a:solidFill>
                  <a:srgbClr val="010202"/>
                </a:solidFill>
                <a:latin typeface="Times New Roman"/>
                <a:cs typeface="Times New Roman"/>
              </a:rPr>
              <a:t>(9.62)</a:t>
            </a:r>
            <a:endParaRPr sz="1000">
              <a:latin typeface="Times New Roman"/>
              <a:cs typeface="Times New Roman"/>
            </a:endParaRPr>
          </a:p>
          <a:p>
            <a:pPr marL="88900" marR="93980" indent="30480">
              <a:lnSpc>
                <a:spcPct val="131000"/>
              </a:lnSpc>
              <a:spcBef>
                <a:spcPts val="870"/>
              </a:spcBef>
              <a:tabLst>
                <a:tab pos="1183640" algn="l"/>
              </a:tabLst>
            </a:pPr>
            <a:r>
              <a:rPr dirty="0" baseline="5555" sz="1500">
                <a:solidFill>
                  <a:srgbClr val="010202"/>
                </a:solidFill>
                <a:latin typeface="Times New Roman"/>
                <a:cs typeface="Times New Roman"/>
              </a:rPr>
              <a:t>and,</a:t>
            </a:r>
            <a:r>
              <a:rPr dirty="0" baseline="5555" sz="1500" spc="7">
                <a:solidFill>
                  <a:srgbClr val="010202"/>
                </a:solidFill>
                <a:latin typeface="Times New Roman"/>
                <a:cs typeface="Times New Roman"/>
              </a:rPr>
              <a:t> </a:t>
            </a:r>
            <a:r>
              <a:rPr dirty="0" baseline="5555" sz="1500">
                <a:solidFill>
                  <a:srgbClr val="010202"/>
                </a:solidFill>
                <a:latin typeface="Times New Roman"/>
                <a:cs typeface="Times New Roman"/>
              </a:rPr>
              <a:t>as	</a:t>
            </a:r>
            <a:r>
              <a:rPr dirty="0" sz="1000">
                <a:solidFill>
                  <a:srgbClr val="010202"/>
                </a:solidFill>
                <a:latin typeface="Times New Roman"/>
                <a:cs typeface="Times New Roman"/>
              </a:rPr>
              <a:t>ln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 </a:t>
            </a:r>
            <a:r>
              <a:rPr dirty="0" sz="1000">
                <a:solidFill>
                  <a:srgbClr val="010202"/>
                </a:solidFill>
                <a:latin typeface="Times New Roman"/>
                <a:cs typeface="Times New Roman"/>
              </a:rPr>
              <a:t>the integral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can  </a:t>
            </a:r>
            <a:r>
              <a:rPr dirty="0" sz="1000" spc="-5">
                <a:solidFill>
                  <a:srgbClr val="010202"/>
                </a:solidFill>
                <a:latin typeface="Times New Roman"/>
                <a:cs typeface="Times New Roman"/>
              </a:rPr>
              <a:t>be obtained directly from the variation of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with composition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spcBef>
                <a:spcPts val="20"/>
              </a:spcBef>
            </a:pPr>
            <a:endParaRPr sz="2150">
              <a:latin typeface="Times New Roman"/>
              <a:cs typeface="Times New Roman"/>
            </a:endParaRPr>
          </a:p>
          <a:p>
            <a:pPr marL="4349750">
              <a:lnSpc>
                <a:spcPct val="100000"/>
              </a:lnSpc>
            </a:pPr>
            <a:r>
              <a:rPr dirty="0" sz="1000">
                <a:solidFill>
                  <a:srgbClr val="010202"/>
                </a:solidFill>
                <a:latin typeface="Times New Roman"/>
                <a:cs typeface="Times New Roman"/>
              </a:rPr>
              <a:t>(9.63)</a:t>
            </a:r>
            <a:endParaRPr sz="1000">
              <a:latin typeface="Times New Roman"/>
              <a:cs typeface="Times New Roman"/>
            </a:endParaRPr>
          </a:p>
          <a:p>
            <a:pPr>
              <a:lnSpc>
                <a:spcPct val="100000"/>
              </a:lnSpc>
              <a:spcBef>
                <a:spcPts val="10"/>
              </a:spcBef>
            </a:pPr>
            <a:endParaRPr sz="1600">
              <a:latin typeface="Times New Roman"/>
              <a:cs typeface="Times New Roman"/>
            </a:endParaRPr>
          </a:p>
          <a:p>
            <a:pPr marL="97790" marR="83820">
              <a:lnSpc>
                <a:spcPct val="100000"/>
              </a:lnSpc>
            </a:pPr>
            <a:r>
              <a:rPr dirty="0" sz="1000" spc="-5">
                <a:solidFill>
                  <a:srgbClr val="010202"/>
                </a:solidFill>
                <a:latin typeface="Times New Roman"/>
                <a:cs typeface="Times New Roman"/>
              </a:rPr>
              <a:t>The measured activities of Ni in Fe and Cu in Fe shown in Figs. 9.8 and 9.9 can be used  to</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obtain</a:t>
            </a:r>
            <a:endParaRPr sz="1000">
              <a:latin typeface="Times New Roman"/>
              <a:cs typeface="Times New Roman"/>
            </a:endParaRPr>
          </a:p>
        </p:txBody>
      </p:sp>
      <p:sp>
        <p:nvSpPr>
          <p:cNvPr id="15" name="object 15"/>
          <p:cNvSpPr/>
          <p:nvPr/>
        </p:nvSpPr>
        <p:spPr>
          <a:xfrm>
            <a:off x="1031875" y="6377304"/>
            <a:ext cx="2990850" cy="400050"/>
          </a:xfrm>
          <a:prstGeom prst="rect">
            <a:avLst/>
          </a:prstGeom>
          <a:blipFill>
            <a:blip r:embed="rId9" cstate="print"/>
            <a:stretch>
              <a:fillRect/>
            </a:stretch>
          </a:blipFill>
        </p:spPr>
        <p:txBody>
          <a:bodyPr wrap="square" lIns="0" tIns="0" rIns="0" bIns="0" rtlCol="0"/>
          <a:lstStyle/>
          <a:p/>
        </p:txBody>
      </p:sp>
      <p:sp>
        <p:nvSpPr>
          <p:cNvPr id="16" name="object 16"/>
          <p:cNvSpPr txBox="1"/>
          <p:nvPr/>
        </p:nvSpPr>
        <p:spPr>
          <a:xfrm>
            <a:off x="444500" y="697039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7" name="object 17"/>
          <p:cNvSpPr/>
          <p:nvPr/>
        </p:nvSpPr>
        <p:spPr>
          <a:xfrm>
            <a:off x="1008062" y="7322819"/>
            <a:ext cx="3038475" cy="390525"/>
          </a:xfrm>
          <a:prstGeom prst="rect">
            <a:avLst/>
          </a:prstGeom>
          <a:blipFill>
            <a:blip r:embed="rId10" cstate="print"/>
            <a:stretch>
              <a:fillRect/>
            </a:stretch>
          </a:blipFill>
        </p:spPr>
        <p:txBody>
          <a:bodyPr wrap="square" lIns="0" tIns="0" rIns="0" bIns="0" rtlCol="0"/>
          <a:lstStyl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725" y="876935"/>
            <a:ext cx="657225" cy="1619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2321560" y="829310"/>
            <a:ext cx="657225" cy="180975"/>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06400" y="403225"/>
            <a:ext cx="4699000" cy="63246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280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762635" marR="67945" indent="-712470">
              <a:lnSpc>
                <a:spcPct val="127099"/>
              </a:lnSpc>
              <a:spcBef>
                <a:spcPts val="530"/>
              </a:spcBef>
              <a:tabLst>
                <a:tab pos="2607945" algn="l"/>
              </a:tabLst>
            </a:pPr>
            <a:r>
              <a:rPr dirty="0" sz="1000">
                <a:solidFill>
                  <a:srgbClr val="010202"/>
                </a:solidFill>
                <a:latin typeface="Times New Roman"/>
                <a:cs typeface="Times New Roman"/>
              </a:rPr>
              <a:t>The graphical integrations of these equations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9.18, in which line </a:t>
            </a:r>
            <a:r>
              <a:rPr dirty="0" sz="1000" i="1">
                <a:solidFill>
                  <a:srgbClr val="010202"/>
                </a:solidFill>
                <a:latin typeface="Times New Roman"/>
                <a:cs typeface="Times New Roman"/>
              </a:rPr>
              <a:t>(a) </a:t>
            </a:r>
            <a:r>
              <a:rPr dirty="0" sz="1000">
                <a:solidFill>
                  <a:srgbClr val="010202"/>
                </a:solidFill>
                <a:latin typeface="Times New Roman"/>
                <a:cs typeface="Times New Roman"/>
              </a:rPr>
              <a:t>is  </a:t>
            </a:r>
            <a:r>
              <a:rPr dirty="0" baseline="-5555" sz="1500" spc="-7">
                <a:solidFill>
                  <a:srgbClr val="010202"/>
                </a:solidFill>
                <a:latin typeface="Times New Roman"/>
                <a:cs typeface="Times New Roman"/>
              </a:rPr>
              <a:t>vs. </a:t>
            </a:r>
            <a:r>
              <a:rPr dirty="0" baseline="-5555" sz="1500" spc="7" i="1">
                <a:solidFill>
                  <a:srgbClr val="010202"/>
                </a:solidFill>
                <a:latin typeface="Times New Roman"/>
                <a:cs typeface="Times New Roman"/>
              </a:rPr>
              <a:t>X</a:t>
            </a:r>
            <a:r>
              <a:rPr dirty="0" baseline="-40740" sz="1125" spc="7">
                <a:solidFill>
                  <a:srgbClr val="010202"/>
                </a:solidFill>
                <a:latin typeface="Times New Roman"/>
                <a:cs typeface="Times New Roman"/>
              </a:rPr>
              <a:t>Cu  </a:t>
            </a:r>
            <a:r>
              <a:rPr dirty="0" baseline="-5555" sz="1500">
                <a:solidFill>
                  <a:srgbClr val="010202"/>
                </a:solidFill>
                <a:latin typeface="Times New Roman"/>
                <a:cs typeface="Times New Roman"/>
              </a:rPr>
              <a:t>and line </a:t>
            </a:r>
            <a:r>
              <a:rPr dirty="0" baseline="-5555" sz="1500" spc="-7" i="1">
                <a:solidFill>
                  <a:srgbClr val="010202"/>
                </a:solidFill>
                <a:latin typeface="Times New Roman"/>
                <a:cs typeface="Times New Roman"/>
              </a:rPr>
              <a:t>(c)</a:t>
            </a:r>
            <a:r>
              <a:rPr dirty="0" baseline="-5555" sz="1500" spc="52" i="1">
                <a:solidFill>
                  <a:srgbClr val="010202"/>
                </a:solidFill>
                <a:latin typeface="Times New Roman"/>
                <a:cs typeface="Times New Roman"/>
              </a:rPr>
              <a:t> </a:t>
            </a:r>
            <a:r>
              <a:rPr dirty="0" baseline="-5555" sz="1500">
                <a:solidFill>
                  <a:srgbClr val="010202"/>
                </a:solidFill>
                <a:latin typeface="Times New Roman"/>
                <a:cs typeface="Times New Roman"/>
              </a:rPr>
              <a:t>is	</a:t>
            </a:r>
            <a:r>
              <a:rPr dirty="0" sz="1000" spc="-5">
                <a:solidFill>
                  <a:srgbClr val="010202"/>
                </a:solidFill>
                <a:latin typeface="Times New Roman"/>
                <a:cs typeface="Times New Roman"/>
              </a:rPr>
              <a:t>vs.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Ni</a:t>
            </a:r>
            <a:r>
              <a:rPr dirty="0" sz="1000" spc="5">
                <a:solidFill>
                  <a:srgbClr val="010202"/>
                </a:solidFill>
                <a:latin typeface="Times New Roman"/>
                <a:cs typeface="Times New Roman"/>
              </a:rPr>
              <a:t>. </a:t>
            </a:r>
            <a:r>
              <a:rPr dirty="0" sz="1000">
                <a:solidFill>
                  <a:srgbClr val="010202"/>
                </a:solidFill>
                <a:latin typeface="Times New Roman"/>
                <a:cs typeface="Times New Roman"/>
              </a:rPr>
              <a:t>Line </a:t>
            </a:r>
            <a:r>
              <a:rPr dirty="0" sz="1000" spc="-5" i="1">
                <a:solidFill>
                  <a:srgbClr val="010202"/>
                </a:solidFill>
                <a:latin typeface="Times New Roman"/>
                <a:cs typeface="Times New Roman"/>
              </a:rPr>
              <a:t>(b) </a:t>
            </a:r>
            <a:r>
              <a:rPr dirty="0" sz="1000" spc="-5">
                <a:solidFill>
                  <a:srgbClr val="010202"/>
                </a:solidFill>
                <a:latin typeface="Times New Roman"/>
                <a:cs typeface="Times New Roman"/>
              </a:rPr>
              <a:t>shows the variation</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5" name="object 5"/>
          <p:cNvSpPr txBox="1"/>
          <p:nvPr/>
        </p:nvSpPr>
        <p:spPr>
          <a:xfrm>
            <a:off x="710533" y="1178242"/>
            <a:ext cx="930275" cy="143510"/>
          </a:xfrm>
          <a:prstGeom prst="rect">
            <a:avLst/>
          </a:prstGeom>
        </p:spPr>
        <p:txBody>
          <a:bodyPr wrap="square" lIns="0" tIns="15875" rIns="0" bIns="0" rtlCol="0" vert="horz">
            <a:spAutoFit/>
          </a:bodyPr>
          <a:lstStyle/>
          <a:p>
            <a:pPr marL="12700">
              <a:lnSpc>
                <a:spcPct val="100000"/>
              </a:lnSpc>
              <a:spcBef>
                <a:spcPts val="125"/>
              </a:spcBef>
              <a:tabLst>
                <a:tab pos="372110" algn="l"/>
                <a:tab pos="889635" algn="l"/>
              </a:tabLst>
            </a:pPr>
            <a:r>
              <a:rPr dirty="0" sz="750" spc="5" i="1">
                <a:solidFill>
                  <a:srgbClr val="010202"/>
                </a:solidFill>
                <a:latin typeface="Times New Roman"/>
                <a:cs typeface="Times New Roman"/>
              </a:rPr>
              <a:t>i</a:t>
            </a:r>
            <a:r>
              <a:rPr dirty="0" sz="750" spc="5" i="1">
                <a:solidFill>
                  <a:srgbClr val="010202"/>
                </a:solidFill>
                <a:latin typeface="Times New Roman"/>
                <a:cs typeface="Times New Roman"/>
              </a:rPr>
              <a:t>	</a:t>
            </a:r>
            <a:r>
              <a:rPr dirty="0" sz="750" spc="5" i="1">
                <a:solidFill>
                  <a:srgbClr val="010202"/>
                </a:solidFill>
                <a:latin typeface="Times New Roman"/>
                <a:cs typeface="Times New Roman"/>
              </a:rPr>
              <a:t>i</a:t>
            </a:r>
            <a:r>
              <a:rPr dirty="0" sz="750" spc="5" i="1">
                <a:solidFill>
                  <a:srgbClr val="010202"/>
                </a:solidFill>
                <a:latin typeface="Times New Roman"/>
                <a:cs typeface="Times New Roman"/>
              </a:rPr>
              <a:t>	</a:t>
            </a:r>
            <a:r>
              <a:rPr dirty="0" sz="750" spc="5" i="1">
                <a:solidFill>
                  <a:srgbClr val="010202"/>
                </a:solidFill>
                <a:latin typeface="Times New Roman"/>
                <a:cs typeface="Times New Roman"/>
              </a:rPr>
              <a:t>i</a:t>
            </a:r>
            <a:endParaRPr sz="750">
              <a:latin typeface="Times New Roman"/>
              <a:cs typeface="Times New Roman"/>
            </a:endParaRPr>
          </a:p>
        </p:txBody>
      </p:sp>
      <p:sp>
        <p:nvSpPr>
          <p:cNvPr id="6" name="object 6"/>
          <p:cNvSpPr txBox="1"/>
          <p:nvPr/>
        </p:nvSpPr>
        <p:spPr>
          <a:xfrm>
            <a:off x="419098" y="1091817"/>
            <a:ext cx="464883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(ln</a:t>
            </a:r>
            <a:r>
              <a:rPr dirty="0" sz="1000" spc="114">
                <a:solidFill>
                  <a:srgbClr val="010202"/>
                </a:solidFill>
                <a:latin typeface="Times New Roman"/>
                <a:cs typeface="Times New Roman"/>
              </a:rPr>
              <a:t> </a:t>
            </a:r>
            <a:r>
              <a:rPr dirty="0" sz="1000" i="1">
                <a:solidFill>
                  <a:srgbClr val="010202"/>
                </a:solidFill>
                <a:latin typeface="Times New Roman"/>
                <a:cs typeface="Times New Roman"/>
              </a:rPr>
              <a:t>X</a:t>
            </a:r>
            <a:r>
              <a:rPr dirty="0" sz="1000" spc="-40" i="1">
                <a:solidFill>
                  <a:srgbClr val="010202"/>
                </a:solidFill>
                <a:latin typeface="Times New Roman"/>
                <a:cs typeface="Times New Roman"/>
              </a:rPr>
              <a:t> </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X</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a:t>
            </a:r>
            <a:r>
              <a:rPr dirty="0" baseline="33333" sz="1125" spc="7">
                <a:solidFill>
                  <a:srgbClr val="010202"/>
                </a:solidFill>
                <a:latin typeface="Times New Roman"/>
                <a:cs typeface="Times New Roman"/>
              </a:rPr>
              <a:t>2</a:t>
            </a:r>
            <a:r>
              <a:rPr dirty="0" baseline="33333" sz="1125" spc="27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14">
                <a:solidFill>
                  <a:srgbClr val="010202"/>
                </a:solidFill>
                <a:latin typeface="Times New Roman"/>
                <a:cs typeface="Times New Roman"/>
              </a:rPr>
              <a:t> </a:t>
            </a:r>
            <a:r>
              <a:rPr dirty="0" sz="1000" i="1">
                <a:solidFill>
                  <a:srgbClr val="010202"/>
                </a:solidFill>
                <a:latin typeface="Times New Roman"/>
                <a:cs typeface="Times New Roman"/>
              </a:rPr>
              <a:t>X</a:t>
            </a:r>
            <a:r>
              <a:rPr dirty="0" sz="1000" spc="-35" i="1">
                <a:solidFill>
                  <a:srgbClr val="010202"/>
                </a:solidFill>
                <a:latin typeface="Times New Roman"/>
                <a:cs typeface="Times New Roman"/>
              </a:rPr>
              <a:t> </a:t>
            </a:r>
            <a:r>
              <a:rPr dirty="0" sz="1000" i="1">
                <a:solidFill>
                  <a:srgbClr val="010202"/>
                </a:solidFill>
                <a:latin typeface="Times New Roman"/>
                <a:cs typeface="Times New Roman"/>
              </a:rPr>
              <a:t>,</a:t>
            </a:r>
            <a:r>
              <a:rPr dirty="0" sz="1000" spc="120" i="1">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20">
                <a:solidFill>
                  <a:srgbClr val="010202"/>
                </a:solidFill>
                <a:latin typeface="Times New Roman"/>
                <a:cs typeface="Times New Roman"/>
              </a:rPr>
              <a:t> </a:t>
            </a:r>
            <a:r>
              <a:rPr dirty="0" sz="1000">
                <a:solidFill>
                  <a:srgbClr val="010202"/>
                </a:solidFill>
                <a:latin typeface="Times New Roman"/>
                <a:cs typeface="Times New Roman"/>
              </a:rPr>
              <a:t>a</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component</a:t>
            </a:r>
            <a:r>
              <a:rPr dirty="0" sz="1000" spc="125">
                <a:solidFill>
                  <a:srgbClr val="010202"/>
                </a:solidFill>
                <a:latin typeface="Times New Roman"/>
                <a:cs typeface="Times New Roman"/>
              </a:rPr>
              <a:t> </a:t>
            </a:r>
            <a:r>
              <a:rPr dirty="0" sz="1000" i="1">
                <a:solidFill>
                  <a:srgbClr val="010202"/>
                </a:solidFill>
                <a:latin typeface="Times New Roman"/>
                <a:cs typeface="Times New Roman"/>
              </a:rPr>
              <a:t>i</a:t>
            </a:r>
            <a:r>
              <a:rPr dirty="0" sz="1000" spc="125" i="1">
                <a:solidFill>
                  <a:srgbClr val="010202"/>
                </a:solidFill>
                <a:latin typeface="Times New Roman"/>
                <a:cs typeface="Times New Roman"/>
              </a:rPr>
              <a:t> </a:t>
            </a:r>
            <a:r>
              <a:rPr dirty="0" sz="1000">
                <a:solidFill>
                  <a:srgbClr val="010202"/>
                </a:solidFill>
                <a:latin typeface="Times New Roman"/>
                <a:cs typeface="Times New Roman"/>
              </a:rPr>
              <a:t>which</a:t>
            </a:r>
            <a:endParaRPr sz="1000">
              <a:latin typeface="Times New Roman"/>
              <a:cs typeface="Times New Roman"/>
            </a:endParaRPr>
          </a:p>
        </p:txBody>
      </p:sp>
      <p:sp>
        <p:nvSpPr>
          <p:cNvPr id="7" name="object 7"/>
          <p:cNvSpPr txBox="1"/>
          <p:nvPr/>
        </p:nvSpPr>
        <p:spPr>
          <a:xfrm>
            <a:off x="419014" y="1291399"/>
            <a:ext cx="4657725" cy="8509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exhibits </a:t>
            </a:r>
            <a:r>
              <a:rPr dirty="0" sz="1000" spc="135">
                <a:solidFill>
                  <a:srgbClr val="010202"/>
                </a:solidFill>
                <a:latin typeface="Times New Roman"/>
                <a:cs typeface="Times New Roman"/>
              </a:rPr>
              <a:t> </a:t>
            </a:r>
            <a:r>
              <a:rPr dirty="0" sz="1000">
                <a:solidFill>
                  <a:srgbClr val="010202"/>
                </a:solidFill>
                <a:latin typeface="Times New Roman"/>
                <a:cs typeface="Times New Roman"/>
              </a:rPr>
              <a:t>Raoultian </a:t>
            </a:r>
            <a:r>
              <a:rPr dirty="0" sz="1000" spc="140">
                <a:solidFill>
                  <a:srgbClr val="010202"/>
                </a:solidFill>
                <a:latin typeface="Times New Roman"/>
                <a:cs typeface="Times New Roman"/>
              </a:rPr>
              <a:t> </a:t>
            </a:r>
            <a:r>
              <a:rPr dirty="0" sz="1000" spc="-10">
                <a:solidFill>
                  <a:srgbClr val="010202"/>
                </a:solidFill>
                <a:latin typeface="Times New Roman"/>
                <a:cs typeface="Times New Roman"/>
              </a:rPr>
              <a:t>behavior. </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As </a:t>
            </a:r>
            <a:r>
              <a:rPr dirty="0" sz="1000" spc="145">
                <a:solidFill>
                  <a:srgbClr val="010202"/>
                </a:solidFill>
                <a:latin typeface="Times New Roman"/>
                <a:cs typeface="Times New Roman"/>
              </a:rPr>
              <a:t> </a:t>
            </a:r>
            <a:r>
              <a:rPr dirty="0" sz="1000">
                <a:solidFill>
                  <a:srgbClr val="010202"/>
                </a:solidFill>
                <a:latin typeface="Times New Roman"/>
                <a:cs typeface="Times New Roman"/>
              </a:rPr>
              <a:t>is </a:t>
            </a:r>
            <a:r>
              <a:rPr dirty="0" sz="1000" spc="140">
                <a:solidFill>
                  <a:srgbClr val="010202"/>
                </a:solidFill>
                <a:latin typeface="Times New Roman"/>
                <a:cs typeface="Times New Roman"/>
              </a:rPr>
              <a:t> </a:t>
            </a:r>
            <a:r>
              <a:rPr dirty="0" sz="1000">
                <a:solidFill>
                  <a:srgbClr val="010202"/>
                </a:solidFill>
                <a:latin typeface="Times New Roman"/>
                <a:cs typeface="Times New Roman"/>
              </a:rPr>
              <a:t>seen, </a:t>
            </a:r>
            <a:r>
              <a:rPr dirty="0" sz="1000" spc="140">
                <a:solidFill>
                  <a:srgbClr val="010202"/>
                </a:solidFill>
                <a:latin typeface="Times New Roman"/>
                <a:cs typeface="Times New Roman"/>
              </a:rPr>
              <a:t> </a:t>
            </a:r>
            <a:r>
              <a:rPr dirty="0" sz="1000">
                <a:solidFill>
                  <a:srgbClr val="010202"/>
                </a:solidFill>
                <a:latin typeface="Times New Roman"/>
                <a:cs typeface="Times New Roman"/>
              </a:rPr>
              <a:t>some </a:t>
            </a:r>
            <a:r>
              <a:rPr dirty="0" sz="1000" spc="140">
                <a:solidFill>
                  <a:srgbClr val="010202"/>
                </a:solidFill>
                <a:latin typeface="Times New Roman"/>
                <a:cs typeface="Times New Roman"/>
              </a:rPr>
              <a:t> </a:t>
            </a:r>
            <a:r>
              <a:rPr dirty="0" sz="1000">
                <a:solidFill>
                  <a:srgbClr val="010202"/>
                </a:solidFill>
                <a:latin typeface="Times New Roman"/>
                <a:cs typeface="Times New Roman"/>
              </a:rPr>
              <a:t>uncertainty </a:t>
            </a:r>
            <a:r>
              <a:rPr dirty="0" sz="1000" spc="140">
                <a:solidFill>
                  <a:srgbClr val="010202"/>
                </a:solidFill>
                <a:latin typeface="Times New Roman"/>
                <a:cs typeface="Times New Roman"/>
              </a:rPr>
              <a:t> </a:t>
            </a:r>
            <a:r>
              <a:rPr dirty="0" sz="1000">
                <a:solidFill>
                  <a:srgbClr val="010202"/>
                </a:solidFill>
                <a:latin typeface="Times New Roman"/>
                <a:cs typeface="Times New Roman"/>
              </a:rPr>
              <a:t>is </a:t>
            </a:r>
            <a:r>
              <a:rPr dirty="0" sz="1000" spc="140">
                <a:solidFill>
                  <a:srgbClr val="010202"/>
                </a:solidFill>
                <a:latin typeface="Times New Roman"/>
                <a:cs typeface="Times New Roman"/>
              </a:rPr>
              <a:t> </a:t>
            </a:r>
            <a:r>
              <a:rPr dirty="0" sz="1000">
                <a:solidFill>
                  <a:srgbClr val="010202"/>
                </a:solidFill>
                <a:latin typeface="Times New Roman"/>
                <a:cs typeface="Times New Roman"/>
              </a:rPr>
              <a:t>introduced </a:t>
            </a:r>
            <a:r>
              <a:rPr dirty="0" sz="1000" spc="140">
                <a:solidFill>
                  <a:srgbClr val="010202"/>
                </a:solidFill>
                <a:latin typeface="Times New Roman"/>
                <a:cs typeface="Times New Roman"/>
              </a:rPr>
              <a:t> </a:t>
            </a:r>
            <a:r>
              <a:rPr dirty="0" sz="1000">
                <a:solidFill>
                  <a:srgbClr val="010202"/>
                </a:solidFill>
                <a:latin typeface="Times New Roman"/>
                <a:cs typeface="Times New Roman"/>
              </a:rPr>
              <a:t>into </a:t>
            </a:r>
            <a:r>
              <a:rPr dirty="0" sz="1000" spc="14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r" marR="1345565">
              <a:lnSpc>
                <a:spcPts val="550"/>
              </a:lnSpc>
              <a:spcBef>
                <a:spcPts val="65"/>
              </a:spcBef>
            </a:pPr>
            <a:r>
              <a:rPr dirty="0" sz="750" spc="10">
                <a:solidFill>
                  <a:srgbClr val="010202"/>
                </a:solidFill>
                <a:latin typeface="Times New Roman"/>
                <a:cs typeface="Times New Roman"/>
              </a:rPr>
              <a:t>2</a:t>
            </a:r>
            <a:endParaRPr sz="750">
              <a:latin typeface="Times New Roman"/>
              <a:cs typeface="Times New Roman"/>
            </a:endParaRPr>
          </a:p>
          <a:p>
            <a:pPr marL="38100">
              <a:lnSpc>
                <a:spcPts val="850"/>
              </a:lnSpc>
            </a:pPr>
            <a:r>
              <a:rPr dirty="0" sz="1000" spc="-5">
                <a:solidFill>
                  <a:srgbClr val="010202"/>
                </a:solidFill>
                <a:latin typeface="Times New Roman"/>
                <a:cs typeface="Times New Roman"/>
              </a:rPr>
              <a:t>integration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virtue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fact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(ln</a:t>
            </a:r>
            <a:r>
              <a:rPr dirty="0" sz="1000" spc="5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 </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–œ</a:t>
            </a:r>
            <a:r>
              <a:rPr dirty="0" sz="1000" spc="60">
                <a:solidFill>
                  <a:srgbClr val="010202"/>
                </a:solidFill>
                <a:latin typeface="Times New Roman"/>
                <a:cs typeface="Times New Roman"/>
              </a:rPr>
              <a:t> </a:t>
            </a:r>
            <a:r>
              <a:rPr dirty="0" sz="1000">
                <a:solidFill>
                  <a:srgbClr val="010202"/>
                </a:solidFill>
                <a:latin typeface="Times New Roman"/>
                <a:cs typeface="Times New Roman"/>
              </a:rPr>
              <a:t>as</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baseline="-33333" sz="1125" spc="187" i="1">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60">
                <a:solidFill>
                  <a:srgbClr val="010202"/>
                </a:solidFill>
                <a:latin typeface="Times New Roman"/>
                <a:cs typeface="Times New Roman"/>
              </a:rPr>
              <a:t> </a:t>
            </a:r>
            <a:r>
              <a:rPr dirty="0" sz="1000">
                <a:solidFill>
                  <a:srgbClr val="010202"/>
                </a:solidFill>
                <a:latin typeface="Times New Roman"/>
                <a:cs typeface="Times New Roman"/>
              </a:rPr>
              <a:t>0.</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0">
                <a:solidFill>
                  <a:srgbClr val="010202"/>
                </a:solidFill>
                <a:latin typeface="Times New Roman"/>
                <a:cs typeface="Times New Roman"/>
              </a:rPr>
              <a:t> </a:t>
            </a:r>
            <a:r>
              <a:rPr dirty="0" sz="1000">
                <a:solidFill>
                  <a:srgbClr val="010202"/>
                </a:solidFill>
                <a:latin typeface="Times New Roman"/>
                <a:cs typeface="Times New Roman"/>
              </a:rPr>
              <a:t>Fig</a:t>
            </a:r>
            <a:endParaRPr sz="1000">
              <a:latin typeface="Times New Roman"/>
              <a:cs typeface="Times New Roman"/>
            </a:endParaRPr>
          </a:p>
          <a:p>
            <a:pPr marL="38100">
              <a:lnSpc>
                <a:spcPct val="100000"/>
              </a:lnSpc>
              <a:spcBef>
                <a:spcPts val="370"/>
              </a:spcBef>
            </a:pPr>
            <a:r>
              <a:rPr dirty="0" sz="1000">
                <a:solidFill>
                  <a:srgbClr val="010202"/>
                </a:solidFill>
                <a:latin typeface="Times New Roman"/>
                <a:cs typeface="Times New Roman"/>
              </a:rPr>
              <a:t>9.18</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shaded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area</a:t>
            </a:r>
            <a:r>
              <a:rPr dirty="0" sz="1000" spc="10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integral</a:t>
            </a:r>
            <a:r>
              <a:rPr dirty="0" sz="1000" spc="100">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Cu</a:t>
            </a:r>
            <a:r>
              <a:rPr dirty="0" baseline="-33333" sz="1125" spc="247">
                <a:solidFill>
                  <a:srgbClr val="010202"/>
                </a:solidFill>
                <a:latin typeface="Times New Roman"/>
                <a:cs typeface="Times New Roman"/>
              </a:rPr>
              <a:t> </a:t>
            </a:r>
            <a:r>
              <a:rPr dirty="0" sz="1000">
                <a:solidFill>
                  <a:srgbClr val="010202"/>
                </a:solidFill>
                <a:latin typeface="Times New Roman"/>
                <a:cs typeface="Times New Roman"/>
              </a:rPr>
              <a:t>=0.5</a:t>
            </a:r>
            <a:r>
              <a:rPr dirty="0" sz="1000" spc="10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Cu</a:t>
            </a:r>
            <a:r>
              <a:rPr dirty="0" sz="1000">
                <a:solidFill>
                  <a:srgbClr val="010202"/>
                </a:solidFill>
                <a:latin typeface="Times New Roman"/>
                <a:cs typeface="Times New Roman"/>
              </a:rPr>
              <a:t>=0),</a:t>
            </a:r>
            <a:endParaRPr sz="1000">
              <a:latin typeface="Times New Roman"/>
              <a:cs typeface="Times New Roman"/>
            </a:endParaRPr>
          </a:p>
          <a:p>
            <a:pPr marL="38100">
              <a:lnSpc>
                <a:spcPts val="955"/>
              </a:lnSpc>
              <a:spcBef>
                <a:spcPts val="645"/>
              </a:spcBef>
            </a:pPr>
            <a:r>
              <a:rPr dirty="0" sz="1000" spc="-5">
                <a:solidFill>
                  <a:srgbClr val="010202"/>
                </a:solidFill>
                <a:latin typeface="Times New Roman"/>
                <a:cs typeface="Times New Roman"/>
              </a:rPr>
              <a:t>multiplied by the factor 2.303×8.3144×1823×0.5, gives the value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at </a:t>
            </a:r>
            <a:r>
              <a:rPr dirty="0" sz="1000" i="1">
                <a:solidFill>
                  <a:srgbClr val="010202"/>
                </a:solidFill>
                <a:latin typeface="Times New Roman"/>
                <a:cs typeface="Times New Roman"/>
              </a:rPr>
              <a:t>X</a:t>
            </a:r>
            <a:r>
              <a:rPr dirty="0" sz="1000" spc="90" i="1">
                <a:solidFill>
                  <a:srgbClr val="010202"/>
                </a:solidFill>
                <a:latin typeface="Times New Roman"/>
                <a:cs typeface="Times New Roman"/>
              </a:rPr>
              <a:t> </a:t>
            </a:r>
            <a:r>
              <a:rPr dirty="0" sz="1000">
                <a:solidFill>
                  <a:srgbClr val="010202"/>
                </a:solidFill>
                <a:latin typeface="Times New Roman"/>
                <a:cs typeface="Times New Roman"/>
              </a:rPr>
              <a:t>=0.5.</a:t>
            </a:r>
            <a:endParaRPr sz="1000">
              <a:latin typeface="Times New Roman"/>
              <a:cs typeface="Times New Roman"/>
            </a:endParaRPr>
          </a:p>
          <a:p>
            <a:pPr algn="r" marR="531495">
              <a:lnSpc>
                <a:spcPts val="655"/>
              </a:lnSpc>
            </a:pPr>
            <a:r>
              <a:rPr dirty="0" sz="750" spc="5">
                <a:solidFill>
                  <a:srgbClr val="010202"/>
                </a:solidFill>
                <a:latin typeface="Times New Roman"/>
                <a:cs typeface="Times New Roman"/>
              </a:rPr>
              <a:t>Fe</a:t>
            </a:r>
            <a:endParaRPr sz="750">
              <a:latin typeface="Times New Roman"/>
              <a:cs typeface="Times New Roman"/>
            </a:endParaRPr>
          </a:p>
        </p:txBody>
      </p:sp>
      <p:sp>
        <p:nvSpPr>
          <p:cNvPr id="8" name="object 8"/>
          <p:cNvSpPr/>
          <p:nvPr/>
        </p:nvSpPr>
        <p:spPr>
          <a:xfrm>
            <a:off x="1498600" y="2224404"/>
            <a:ext cx="2438400" cy="445770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500" y="6908800"/>
            <a:ext cx="4555490" cy="330200"/>
          </a:xfrm>
          <a:prstGeom prst="rect">
            <a:avLst/>
          </a:prstGeom>
        </p:spPr>
        <p:txBody>
          <a:bodyPr wrap="square" lIns="0" tIns="12700" rIns="0" bIns="0" rtlCol="0" vert="horz">
            <a:spAutoFit/>
          </a:bodyPr>
          <a:lstStyle/>
          <a:p>
            <a:pPr marL="12700" marR="5080">
              <a:lnSpc>
                <a:spcPct val="100000"/>
              </a:lnSpc>
              <a:spcBef>
                <a:spcPts val="100"/>
              </a:spcBef>
            </a:pPr>
            <a:r>
              <a:rPr dirty="0" sz="1000" b="1">
                <a:solidFill>
                  <a:srgbClr val="010202"/>
                </a:solidFill>
                <a:latin typeface="Times New Roman"/>
                <a:cs typeface="Times New Roman"/>
              </a:rPr>
              <a:t>Figure 9.18 </a:t>
            </a:r>
            <a:r>
              <a:rPr dirty="0" sz="1000">
                <a:solidFill>
                  <a:srgbClr val="010202"/>
                </a:solidFill>
                <a:latin typeface="Times New Roman"/>
                <a:cs typeface="Times New Roman"/>
              </a:rPr>
              <a:t>Illustration of the direct calculation of the integral molar Gibbs free</a:t>
            </a:r>
            <a:r>
              <a:rPr dirty="0" sz="1000" spc="-100">
                <a:solidFill>
                  <a:srgbClr val="010202"/>
                </a:solidFill>
                <a:latin typeface="Times New Roman"/>
                <a:cs typeface="Times New Roman"/>
              </a:rPr>
              <a:t> </a:t>
            </a:r>
            <a:r>
              <a:rPr dirty="0" sz="1000">
                <a:solidFill>
                  <a:srgbClr val="010202"/>
                </a:solidFill>
                <a:latin typeface="Times New Roman"/>
                <a:cs typeface="Times New Roman"/>
              </a:rPr>
              <a:t>energies  of mixing in the systems iron-copper at 1550°C and iron-nickel at</a:t>
            </a:r>
            <a:r>
              <a:rPr dirty="0" sz="1000" spc="-55">
                <a:solidFill>
                  <a:srgbClr val="010202"/>
                </a:solidFill>
                <a:latin typeface="Times New Roman"/>
                <a:cs typeface="Times New Roman"/>
              </a:rPr>
              <a:t> </a:t>
            </a:r>
            <a:r>
              <a:rPr dirty="0" sz="1000">
                <a:solidFill>
                  <a:srgbClr val="010202"/>
                </a:solidFill>
                <a:latin typeface="Times New Roman"/>
                <a:cs typeface="Times New Roman"/>
              </a:rPr>
              <a:t>1600°C.</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8852" y="7437119"/>
            <a:ext cx="3688079" cy="317500"/>
          </a:xfrm>
          <a:prstGeom prst="rect">
            <a:avLst/>
          </a:prstGeom>
        </p:spPr>
        <p:txBody>
          <a:bodyPr wrap="square" lIns="0" tIns="27940" rIns="0" bIns="0" rtlCol="0" vert="horz">
            <a:spAutoFit/>
          </a:bodyPr>
          <a:lstStyle/>
          <a:p>
            <a:pPr marL="469900"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9.19 </a:t>
            </a:r>
            <a:r>
              <a:rPr dirty="0" sz="1000">
                <a:solidFill>
                  <a:srgbClr val="010202"/>
                </a:solidFill>
                <a:latin typeface="Times New Roman"/>
                <a:cs typeface="Times New Roman"/>
              </a:rPr>
              <a:t>The integral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mixing in the  systems iron-copper at 1550°C and iron-nickel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1600°C.</a:t>
            </a:r>
            <a:endParaRPr sz="1000">
              <a:latin typeface="Times New Roman"/>
              <a:cs typeface="Times New Roman"/>
            </a:endParaRPr>
          </a:p>
        </p:txBody>
      </p:sp>
      <p:sp>
        <p:nvSpPr>
          <p:cNvPr id="3" name="object 3"/>
          <p:cNvSpPr txBox="1"/>
          <p:nvPr/>
        </p:nvSpPr>
        <p:spPr>
          <a:xfrm>
            <a:off x="444512" y="403223"/>
            <a:ext cx="4650740" cy="605155"/>
          </a:xfrm>
          <a:prstGeom prst="rect">
            <a:avLst/>
          </a:prstGeom>
        </p:spPr>
        <p:txBody>
          <a:bodyPr wrap="square" lIns="0" tIns="12700" rIns="0" bIns="0" rtlCol="0" vert="horz">
            <a:spAutoFit/>
          </a:bodyPr>
          <a:lstStyle/>
          <a:p>
            <a:pPr marL="2943860">
              <a:lnSpc>
                <a:spcPct val="100000"/>
              </a:lnSpc>
              <a:spcBef>
                <a:spcPts val="100"/>
              </a:spcBef>
            </a:pPr>
            <a:r>
              <a:rPr dirty="0" sz="1000" i="1">
                <a:solidFill>
                  <a:srgbClr val="231F20"/>
                </a:solidFill>
                <a:latin typeface="Times New Roman"/>
                <a:cs typeface="Times New Roman"/>
              </a:rPr>
              <a:t>The Behavior of Solutions</a:t>
            </a:r>
            <a:r>
              <a:rPr dirty="0" sz="1000" spc="170" i="1">
                <a:solidFill>
                  <a:srgbClr val="231F20"/>
                </a:solidFill>
                <a:latin typeface="Times New Roman"/>
                <a:cs typeface="Times New Roman"/>
              </a:rPr>
              <a:t> </a:t>
            </a:r>
            <a:r>
              <a:rPr dirty="0" sz="1000">
                <a:solidFill>
                  <a:srgbClr val="231F20"/>
                </a:solidFill>
                <a:latin typeface="Times New Roman"/>
                <a:cs typeface="Times New Roman"/>
              </a:rPr>
              <a:t>281</a:t>
            </a:r>
            <a:endParaRPr sz="1000">
              <a:latin typeface="Times New Roman"/>
              <a:cs typeface="Times New Roman"/>
            </a:endParaRPr>
          </a:p>
          <a:p>
            <a:pPr marL="38100" marR="30480" indent="-635">
              <a:lnSpc>
                <a:spcPct val="100000"/>
              </a:lnSpc>
              <a:spcBef>
                <a:spcPts val="965"/>
              </a:spcBef>
            </a:pPr>
            <a:r>
              <a:rPr dirty="0" sz="1000" spc="-5">
                <a:solidFill>
                  <a:srgbClr val="010202"/>
                </a:solidFill>
                <a:latin typeface="Times New Roman"/>
                <a:cs typeface="Times New Roman"/>
              </a:rPr>
              <a:t>The variations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obtained from the graphical integrations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9.19.  </a:t>
            </a:r>
            <a:r>
              <a:rPr dirty="0" sz="1000" spc="-5">
                <a:solidFill>
                  <a:srgbClr val="010202"/>
                </a:solidFill>
                <a:latin typeface="Times New Roman"/>
                <a:cs typeface="Times New Roman"/>
              </a:rPr>
              <a:t>Applied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solution which exhibits Raoultian behavior (line </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 the integration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txBox="1"/>
          <p:nvPr/>
        </p:nvSpPr>
        <p:spPr>
          <a:xfrm>
            <a:off x="485775" y="1217674"/>
            <a:ext cx="318135" cy="162560"/>
          </a:xfrm>
          <a:prstGeom prst="rect">
            <a:avLst/>
          </a:prstGeom>
        </p:spPr>
        <p:txBody>
          <a:bodyPr wrap="square" lIns="0" tIns="12700" rIns="0" bIns="0" rtlCol="0" vert="horz">
            <a:spAutoFit/>
          </a:bodyPr>
          <a:lstStyle/>
          <a:p>
            <a:pPr marL="38100">
              <a:lnSpc>
                <a:spcPct val="100000"/>
              </a:lnSpc>
              <a:spcBef>
                <a:spcPts val="100"/>
              </a:spcBef>
            </a:pPr>
            <a:r>
              <a:rPr dirty="0" sz="900" spc="5">
                <a:solidFill>
                  <a:srgbClr val="010202"/>
                </a:solidFill>
                <a:latin typeface="Times New Roman"/>
                <a:cs typeface="Times New Roman"/>
              </a:rPr>
              <a:t>O</a:t>
            </a: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M</a:t>
            </a:r>
            <a:endParaRPr baseline="31746" sz="1050">
              <a:latin typeface="Times New Roman"/>
              <a:cs typeface="Times New Roman"/>
            </a:endParaRPr>
          </a:p>
        </p:txBody>
      </p:sp>
      <p:sp>
        <p:nvSpPr>
          <p:cNvPr id="5" name="object 5"/>
          <p:cNvSpPr/>
          <p:nvPr/>
        </p:nvSpPr>
        <p:spPr>
          <a:xfrm>
            <a:off x="1068061" y="3266749"/>
            <a:ext cx="3173658" cy="410275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258811" y="2159000"/>
            <a:ext cx="2028825" cy="3429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982027" y="1258099"/>
            <a:ext cx="90170" cy="162560"/>
          </a:xfrm>
          <a:prstGeom prst="rect">
            <a:avLst/>
          </a:prstGeom>
        </p:spPr>
        <p:txBody>
          <a:bodyPr wrap="square" lIns="0" tIns="12700" rIns="0" bIns="0" rtlCol="0" vert="horz">
            <a:spAutoFit/>
          </a:bodyPr>
          <a:lstStyle/>
          <a:p>
            <a:pPr marL="12700">
              <a:lnSpc>
                <a:spcPct val="100000"/>
              </a:lnSpc>
              <a:spcBef>
                <a:spcPts val="100"/>
              </a:spcBef>
            </a:pPr>
            <a:r>
              <a:rPr dirty="0" sz="900">
                <a:solidFill>
                  <a:srgbClr val="010202"/>
                </a:solidFill>
                <a:latin typeface="Times New Roman"/>
                <a:cs typeface="Times New Roman"/>
              </a:rPr>
              <a:t>=</a:t>
            </a:r>
            <a:endParaRPr sz="900">
              <a:latin typeface="Times New Roman"/>
              <a:cs typeface="Times New Roman"/>
            </a:endParaRPr>
          </a:p>
        </p:txBody>
      </p:sp>
      <p:sp>
        <p:nvSpPr>
          <p:cNvPr id="8" name="object 8"/>
          <p:cNvSpPr/>
          <p:nvPr/>
        </p:nvSpPr>
        <p:spPr>
          <a:xfrm>
            <a:off x="1244447" y="1204112"/>
            <a:ext cx="1657350" cy="390537"/>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1282547" y="1696250"/>
            <a:ext cx="2047862" cy="3524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12" y="1737524"/>
            <a:ext cx="4602480" cy="1391285"/>
          </a:xfrm>
          <a:prstGeom prst="rect">
            <a:avLst/>
          </a:prstGeom>
        </p:spPr>
        <p:txBody>
          <a:bodyPr wrap="square" lIns="0" tIns="12700" rIns="0" bIns="0" rtlCol="0" vert="horz">
            <a:spAutoFit/>
          </a:bodyPr>
          <a:lstStyle/>
          <a:p>
            <a:pPr marL="588010">
              <a:lnSpc>
                <a:spcPct val="100000"/>
              </a:lnSpc>
              <a:spcBef>
                <a:spcPts val="100"/>
              </a:spcBef>
            </a:pPr>
            <a:r>
              <a:rPr dirty="0" sz="900">
                <a:solidFill>
                  <a:srgbClr val="010202"/>
                </a:solidFill>
                <a:latin typeface="Times New Roman"/>
                <a:cs typeface="Times New Roman"/>
              </a:rPr>
              <a:t>=</a:t>
            </a:r>
            <a:endParaRPr sz="900">
              <a:latin typeface="Times New Roman"/>
              <a:cs typeface="Times New Roman"/>
            </a:endParaRPr>
          </a:p>
          <a:p>
            <a:pPr>
              <a:lnSpc>
                <a:spcPct val="100000"/>
              </a:lnSpc>
            </a:pPr>
            <a:endParaRPr sz="1000">
              <a:latin typeface="Times New Roman"/>
              <a:cs typeface="Times New Roman"/>
            </a:endParaRPr>
          </a:p>
          <a:p>
            <a:pPr>
              <a:lnSpc>
                <a:spcPct val="100000"/>
              </a:lnSpc>
              <a:spcBef>
                <a:spcPts val="15"/>
              </a:spcBef>
            </a:pPr>
            <a:endParaRPr sz="1300">
              <a:latin typeface="Times New Roman"/>
              <a:cs typeface="Times New Roman"/>
            </a:endParaRPr>
          </a:p>
          <a:p>
            <a:pPr marL="564515">
              <a:lnSpc>
                <a:spcPct val="100000"/>
              </a:lnSpc>
            </a:pPr>
            <a:r>
              <a:rPr dirty="0" sz="900" i="1">
                <a:solidFill>
                  <a:srgbClr val="010202"/>
                </a:solidFill>
                <a:latin typeface="Times New Roman"/>
                <a:cs typeface="Times New Roman"/>
              </a:rPr>
              <a:t>=</a:t>
            </a:r>
            <a:endParaRPr sz="900">
              <a:latin typeface="Times New Roman"/>
              <a:cs typeface="Times New Roman"/>
            </a:endParaRPr>
          </a:p>
          <a:p>
            <a:pPr>
              <a:lnSpc>
                <a:spcPct val="100000"/>
              </a:lnSpc>
            </a:pPr>
            <a:endParaRPr sz="1000">
              <a:latin typeface="Times New Roman"/>
              <a:cs typeface="Times New Roman"/>
            </a:endParaRPr>
          </a:p>
          <a:p>
            <a:pPr>
              <a:lnSpc>
                <a:spcPct val="100000"/>
              </a:lnSpc>
              <a:spcBef>
                <a:spcPts val="35"/>
              </a:spcBef>
            </a:pPr>
            <a:endParaRPr sz="1000">
              <a:latin typeface="Times New Roman"/>
              <a:cs typeface="Times New Roman"/>
            </a:endParaRPr>
          </a:p>
          <a:p>
            <a:pPr marL="12700">
              <a:lnSpc>
                <a:spcPts val="1165"/>
              </a:lnSpc>
              <a:spcBef>
                <a:spcPts val="5"/>
              </a:spcBef>
            </a:pPr>
            <a:r>
              <a:rPr dirty="0" sz="1000" spc="-5">
                <a:solidFill>
                  <a:srgbClr val="010202"/>
                </a:solidFill>
                <a:latin typeface="Times New Roman"/>
                <a:cs typeface="Times New Roman"/>
              </a:rPr>
              <a:t>in agreement with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(9.34).</a:t>
            </a:r>
            <a:endParaRPr sz="1000">
              <a:latin typeface="Times New Roman"/>
              <a:cs typeface="Times New Roman"/>
            </a:endParaRPr>
          </a:p>
          <a:p>
            <a:pPr marL="122555">
              <a:lnSpc>
                <a:spcPts val="1165"/>
              </a:lnSpc>
            </a:pPr>
            <a:r>
              <a:rPr dirty="0" sz="1000">
                <a:solidFill>
                  <a:srgbClr val="010202"/>
                </a:solidFill>
                <a:latin typeface="Times New Roman"/>
                <a:cs typeface="Times New Roman"/>
              </a:rPr>
              <a:t>The uncertainty caused by the infinite tail as </a:t>
            </a:r>
            <a:r>
              <a:rPr dirty="0" sz="1000" i="1">
                <a:solidFill>
                  <a:srgbClr val="010202"/>
                </a:solidFill>
                <a:latin typeface="Times New Roman"/>
                <a:cs typeface="Times New Roman"/>
              </a:rPr>
              <a:t>X </a:t>
            </a:r>
            <a:r>
              <a:rPr dirty="0" sz="1000" spc="-5">
                <a:solidFill>
                  <a:srgbClr val="010202"/>
                </a:solidFill>
                <a:latin typeface="Times New Roman"/>
                <a:cs typeface="Times New Roman"/>
              </a:rPr>
              <a:t>→ </a:t>
            </a:r>
            <a:r>
              <a:rPr dirty="0" sz="1000">
                <a:solidFill>
                  <a:srgbClr val="010202"/>
                </a:solidFill>
                <a:latin typeface="Times New Roman"/>
                <a:cs typeface="Times New Roman"/>
              </a:rPr>
              <a:t>0 is eliminated if the equation is</a:t>
            </a:r>
            <a:r>
              <a:rPr dirty="0" sz="1000" spc="-25">
                <a:solidFill>
                  <a:srgbClr val="010202"/>
                </a:solidFill>
                <a:latin typeface="Times New Roman"/>
                <a:cs typeface="Times New Roman"/>
              </a:rPr>
              <a:t> </a:t>
            </a:r>
            <a:r>
              <a:rPr dirty="0" sz="1000">
                <a:solidFill>
                  <a:srgbClr val="010202"/>
                </a:solidFill>
                <a:latin typeface="Times New Roman"/>
                <a:cs typeface="Times New Roman"/>
              </a:rPr>
              <a:t>used</a:t>
            </a:r>
            <a:endParaRPr sz="1000">
              <a:latin typeface="Times New Roman"/>
              <a:cs typeface="Times New Roman"/>
            </a:endParaRPr>
          </a:p>
          <a:p>
            <a:pPr marL="60960">
              <a:lnSpc>
                <a:spcPct val="100000"/>
              </a:lnSpc>
              <a:spcBef>
                <a:spcPts val="65"/>
              </a:spcBef>
            </a:pPr>
            <a:r>
              <a:rPr dirty="0" sz="1000">
                <a:solidFill>
                  <a:srgbClr val="010202"/>
                </a:solidFill>
                <a:latin typeface="Times New Roman"/>
                <a:cs typeface="Times New Roman"/>
              </a:rPr>
              <a:t>the calculate the excess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(see Sec. 9.9). Eq. (9.62) is a general</a:t>
            </a:r>
            <a:r>
              <a:rPr dirty="0" sz="1000" spc="110">
                <a:solidFill>
                  <a:srgbClr val="010202"/>
                </a:solidFill>
                <a:latin typeface="Times New Roman"/>
                <a:cs typeface="Times New Roman"/>
              </a:rPr>
              <a:t> </a:t>
            </a:r>
            <a:r>
              <a:rPr dirty="0" sz="1000">
                <a:solidFill>
                  <a:srgbClr val="010202"/>
                </a:solidFill>
                <a:latin typeface="Times New Roman"/>
                <a:cs typeface="Times New Roman"/>
              </a:rPr>
              <a:t>equation</a:t>
            </a:r>
            <a:endParaRPr sz="100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40351" y="2800603"/>
            <a:ext cx="189230" cy="177800"/>
          </a:xfrm>
          <a:prstGeom prst="rect">
            <a:avLst/>
          </a:prstGeom>
        </p:spPr>
        <p:txBody>
          <a:bodyPr wrap="square" lIns="0" tIns="12700" rIns="0" bIns="0" rtlCol="0" vert="horz">
            <a:spAutoFit/>
          </a:bodyPr>
          <a:lstStyle/>
          <a:p>
            <a:pPr marL="12700">
              <a:lnSpc>
                <a:spcPct val="100000"/>
              </a:lnSpc>
              <a:spcBef>
                <a:spcPts val="100"/>
              </a:spcBef>
            </a:pPr>
            <a:r>
              <a:rPr dirty="0" sz="1000" spc="170" i="1">
                <a:solidFill>
                  <a:srgbClr val="010202"/>
                </a:solidFill>
                <a:latin typeface="Times New Roman"/>
                <a:cs typeface="Times New Roman"/>
              </a:rPr>
              <a:t>–</a:t>
            </a:r>
            <a:r>
              <a:rPr dirty="0" sz="1000" i="1">
                <a:solidFill>
                  <a:srgbClr val="010202"/>
                </a:solidFill>
                <a:latin typeface="Times New Roman"/>
                <a:cs typeface="Times New Roman"/>
              </a:rPr>
              <a:t>R</a:t>
            </a:r>
            <a:endParaRPr sz="1000">
              <a:latin typeface="Times New Roman"/>
              <a:cs typeface="Times New Roman"/>
            </a:endParaRPr>
          </a:p>
        </p:txBody>
      </p:sp>
      <p:sp>
        <p:nvSpPr>
          <p:cNvPr id="3" name="object 3"/>
          <p:cNvSpPr/>
          <p:nvPr/>
        </p:nvSpPr>
        <p:spPr>
          <a:xfrm>
            <a:off x="2578735" y="3263734"/>
            <a:ext cx="552450" cy="1619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97" y="3583940"/>
            <a:ext cx="4675505" cy="1301115"/>
          </a:xfrm>
          <a:prstGeom prst="rect">
            <a:avLst/>
          </a:prstGeom>
        </p:spPr>
        <p:txBody>
          <a:bodyPr wrap="square" lIns="0" tIns="12700" rIns="0" bIns="0" rtlCol="0" vert="horz">
            <a:spAutoFit/>
          </a:bodyPr>
          <a:lstStyle/>
          <a:p>
            <a:pPr algn="just" marL="50800" marR="44450">
              <a:lnSpc>
                <a:spcPct val="100000"/>
              </a:lnSpc>
              <a:spcBef>
                <a:spcPts val="100"/>
              </a:spcBef>
            </a:pPr>
            <a:r>
              <a:rPr dirty="0" sz="1000" spc="-5">
                <a:solidFill>
                  <a:srgbClr val="010202"/>
                </a:solidFill>
                <a:latin typeface="Times New Roman"/>
                <a:cs typeface="Times New Roman"/>
              </a:rPr>
              <a:t>Attempts to classify nonideal solutions have involved the development of equations that  describe the behavior of hypothetical solutions, and the simplest of these mathematical  formalisms is that which generates what is known as “regular solution </a:t>
            </a:r>
            <a:r>
              <a:rPr dirty="0" sz="1000" spc="-15">
                <a:solidFill>
                  <a:srgbClr val="010202"/>
                </a:solidFill>
                <a:latin typeface="Times New Roman"/>
                <a:cs typeface="Times New Roman"/>
              </a:rPr>
              <a:t>behavior.”</a:t>
            </a:r>
            <a:endParaRPr sz="1000">
              <a:latin typeface="Times New Roman"/>
              <a:cs typeface="Times New Roman"/>
            </a:endParaRPr>
          </a:p>
          <a:p>
            <a:pPr marL="177800">
              <a:lnSpc>
                <a:spcPct val="100000"/>
              </a:lnSpc>
            </a:pPr>
            <a:r>
              <a:rPr dirty="0" sz="1000" spc="-5">
                <a:solidFill>
                  <a:srgbClr val="010202"/>
                </a:solidFill>
                <a:latin typeface="Times New Roman"/>
                <a:cs typeface="Times New Roman"/>
              </a:rPr>
              <a:t>In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1895</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Margules*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suggested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coefficients,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a:t>
            </a:r>
            <a:endParaRPr baseline="-33333" sz="1125">
              <a:latin typeface="Times New Roman"/>
              <a:cs typeface="Times New Roman"/>
            </a:endParaRPr>
          </a:p>
          <a:p>
            <a:pPr algn="just" marL="50800" marR="46355">
              <a:lnSpc>
                <a:spcPct val="130900"/>
              </a:lnSpc>
            </a:pPr>
            <a:r>
              <a:rPr dirty="0" sz="1000">
                <a:solidFill>
                  <a:srgbClr val="010202"/>
                </a:solidFill>
                <a:latin typeface="Times New Roman"/>
                <a:cs typeface="Times New Roman"/>
              </a:rPr>
              <a:t>and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B</a:t>
            </a:r>
            <a:r>
              <a:rPr dirty="0" sz="1000" spc="-10" i="1">
                <a:solidFill>
                  <a:srgbClr val="010202"/>
                </a:solidFill>
                <a:latin typeface="Times New Roman"/>
                <a:cs typeface="Times New Roman"/>
              </a:rPr>
              <a:t>, </a:t>
            </a:r>
            <a:r>
              <a:rPr dirty="0" sz="1000" spc="-5">
                <a:solidFill>
                  <a:srgbClr val="010202"/>
                </a:solidFill>
                <a:latin typeface="Times New Roman"/>
                <a:cs typeface="Times New Roman"/>
              </a:rPr>
              <a:t>of the components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solution could be represented by power series </a:t>
            </a:r>
            <a:r>
              <a:rPr dirty="0" sz="1000">
                <a:solidFill>
                  <a:srgbClr val="010202"/>
                </a:solidFill>
                <a:latin typeface="Times New Roman"/>
                <a:cs typeface="Times New Roman"/>
              </a:rPr>
              <a:t>of  </a:t>
            </a:r>
            <a:r>
              <a:rPr dirty="0" sz="1000" spc="-5">
                <a:solidFill>
                  <a:srgbClr val="010202"/>
                </a:solidFill>
                <a:latin typeface="Times New Roman"/>
                <a:cs typeface="Times New Roman"/>
              </a:rPr>
              <a:t>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a:p>
            <a:pPr algn="r" marR="57785">
              <a:lnSpc>
                <a:spcPct val="100000"/>
              </a:lnSpc>
              <a:spcBef>
                <a:spcPts val="900"/>
              </a:spcBef>
            </a:pPr>
            <a:r>
              <a:rPr dirty="0" sz="1000">
                <a:solidFill>
                  <a:srgbClr val="010202"/>
                </a:solidFill>
                <a:latin typeface="Times New Roman"/>
                <a:cs typeface="Times New Roman"/>
              </a:rPr>
              <a:t>(9.66)</a:t>
            </a:r>
            <a:endParaRPr sz="1000">
              <a:latin typeface="Times New Roman"/>
              <a:cs typeface="Times New Roman"/>
            </a:endParaRPr>
          </a:p>
        </p:txBody>
      </p:sp>
      <p:sp>
        <p:nvSpPr>
          <p:cNvPr id="5" name="object 5"/>
          <p:cNvSpPr txBox="1"/>
          <p:nvPr/>
        </p:nvSpPr>
        <p:spPr>
          <a:xfrm>
            <a:off x="444500" y="5468302"/>
            <a:ext cx="30010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by application of the Gibbs-Duhem equation,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namely,</a:t>
            </a:r>
            <a:endParaRPr sz="1000">
              <a:latin typeface="Times New Roman"/>
              <a:cs typeface="Times New Roman"/>
            </a:endParaRPr>
          </a:p>
        </p:txBody>
      </p:sp>
      <p:sp>
        <p:nvSpPr>
          <p:cNvPr id="6" name="object 6"/>
          <p:cNvSpPr/>
          <p:nvPr/>
        </p:nvSpPr>
        <p:spPr>
          <a:xfrm>
            <a:off x="1808162" y="5871527"/>
            <a:ext cx="1438275" cy="133350"/>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787525" y="1058544"/>
            <a:ext cx="1428750" cy="400050"/>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2236736" y="7130567"/>
            <a:ext cx="590550" cy="171450"/>
          </a:xfrm>
          <a:prstGeom prst="rect">
            <a:avLst/>
          </a:prstGeom>
          <a:blipFill>
            <a:blip r:embed="rId5" cstate="print"/>
            <a:stretch>
              <a:fillRect/>
            </a:stretch>
          </a:blipFill>
        </p:spPr>
        <p:txBody>
          <a:bodyPr wrap="square" lIns="0" tIns="0" rIns="0" bIns="0" rtlCol="0"/>
          <a:lstStyle/>
          <a:p/>
        </p:txBody>
      </p:sp>
      <p:sp>
        <p:nvSpPr>
          <p:cNvPr id="9" name="object 9"/>
          <p:cNvSpPr/>
          <p:nvPr/>
        </p:nvSpPr>
        <p:spPr>
          <a:xfrm>
            <a:off x="1582737" y="4672012"/>
            <a:ext cx="2333625" cy="304800"/>
          </a:xfrm>
          <a:prstGeom prst="rect">
            <a:avLst/>
          </a:prstGeom>
          <a:blipFill>
            <a:blip r:embed="rId6" cstate="print"/>
            <a:stretch>
              <a:fillRect/>
            </a:stretch>
          </a:blipFill>
        </p:spPr>
        <p:txBody>
          <a:bodyPr wrap="square" lIns="0" tIns="0" rIns="0" bIns="0" rtlCol="0"/>
          <a:lstStyle/>
          <a:p/>
        </p:txBody>
      </p:sp>
      <p:sp>
        <p:nvSpPr>
          <p:cNvPr id="10" name="object 10"/>
          <p:cNvSpPr/>
          <p:nvPr/>
        </p:nvSpPr>
        <p:spPr>
          <a:xfrm>
            <a:off x="1606550" y="5141912"/>
            <a:ext cx="2286000" cy="295275"/>
          </a:xfrm>
          <a:prstGeom prst="rect">
            <a:avLst/>
          </a:prstGeom>
          <a:blipFill>
            <a:blip r:embed="rId7" cstate="print"/>
            <a:stretch>
              <a:fillRect/>
            </a:stretch>
          </a:blipFill>
        </p:spPr>
        <p:txBody>
          <a:bodyPr wrap="square" lIns="0" tIns="0" rIns="0" bIns="0" rtlCol="0"/>
          <a:lstStyle/>
          <a:p/>
        </p:txBody>
      </p:sp>
      <p:sp>
        <p:nvSpPr>
          <p:cNvPr id="11" name="object 11"/>
          <p:cNvSpPr/>
          <p:nvPr/>
        </p:nvSpPr>
        <p:spPr>
          <a:xfrm>
            <a:off x="2514917" y="2847365"/>
            <a:ext cx="2285999" cy="161925"/>
          </a:xfrm>
          <a:prstGeom prst="rect">
            <a:avLst/>
          </a:prstGeom>
          <a:blipFill>
            <a:blip r:embed="rId8" cstate="print"/>
            <a:stretch>
              <a:fillRect/>
            </a:stretch>
          </a:blipFill>
        </p:spPr>
        <p:txBody>
          <a:bodyPr wrap="square" lIns="0" tIns="0" rIns="0" bIns="0" rtlCol="0"/>
          <a:lstStyle/>
          <a:p/>
        </p:txBody>
      </p:sp>
      <p:sp>
        <p:nvSpPr>
          <p:cNvPr id="12" name="object 12"/>
          <p:cNvSpPr txBox="1"/>
          <p:nvPr/>
        </p:nvSpPr>
        <p:spPr>
          <a:xfrm>
            <a:off x="421957" y="2879115"/>
            <a:ext cx="2153920" cy="594360"/>
          </a:xfrm>
          <a:prstGeom prst="rect">
            <a:avLst/>
          </a:prstGeom>
        </p:spPr>
        <p:txBody>
          <a:bodyPr wrap="square" lIns="0" tIns="12700" rIns="0" bIns="0" rtlCol="0" vert="horz">
            <a:spAutoFit/>
          </a:bodyPr>
          <a:lstStyle/>
          <a:p>
            <a:pPr marL="165100" marR="91440" indent="-127000">
              <a:lnSpc>
                <a:spcPct val="100000"/>
              </a:lnSpc>
              <a:spcBef>
                <a:spcPts val="100"/>
              </a:spcBef>
              <a:buAutoNum type="arabicPeriod"/>
              <a:tabLst>
                <a:tab pos="166370" algn="l"/>
              </a:tabLst>
            </a:pPr>
            <a:r>
              <a:rPr dirty="0" sz="1000">
                <a:solidFill>
                  <a:srgbClr val="010202"/>
                </a:solidFill>
                <a:latin typeface="Times New Roman"/>
                <a:cs typeface="Times New Roman"/>
              </a:rPr>
              <a:t>Ideal or Raoultian solutions in</a:t>
            </a:r>
            <a:r>
              <a:rPr dirty="0" sz="1000" spc="-70">
                <a:solidFill>
                  <a:srgbClr val="010202"/>
                </a:solidFill>
                <a:latin typeface="Times New Roman"/>
                <a:cs typeface="Times New Roman"/>
              </a:rPr>
              <a:t> </a:t>
            </a:r>
            <a:r>
              <a:rPr dirty="0" sz="1000">
                <a:solidFill>
                  <a:srgbClr val="010202"/>
                </a:solidFill>
                <a:latin typeface="Times New Roman"/>
                <a:cs typeface="Times New Roman"/>
              </a:rPr>
              <a:t>which  ln</a:t>
            </a:r>
            <a:r>
              <a:rPr dirty="0" sz="1000" spc="-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endParaRPr baseline="-33333" sz="1125">
              <a:latin typeface="Times New Roman"/>
              <a:cs typeface="Times New Roman"/>
            </a:endParaRPr>
          </a:p>
          <a:p>
            <a:pPr marL="174625" indent="-127635">
              <a:lnSpc>
                <a:spcPct val="100000"/>
              </a:lnSpc>
              <a:spcBef>
                <a:spcPts val="875"/>
              </a:spcBef>
              <a:buAutoNum type="arabicPeriod"/>
              <a:tabLst>
                <a:tab pos="175260" algn="l"/>
              </a:tabLst>
            </a:pPr>
            <a:r>
              <a:rPr dirty="0" sz="1000" spc="-5">
                <a:solidFill>
                  <a:srgbClr val="010202"/>
                </a:solidFill>
                <a:latin typeface="Times New Roman"/>
                <a:cs typeface="Times New Roman"/>
              </a:rPr>
              <a:t>Nonideal solutions in which </a:t>
            </a:r>
            <a:r>
              <a:rPr dirty="0" sz="1000" spc="-25" i="1">
                <a:solidFill>
                  <a:srgbClr val="010202"/>
                </a:solidFill>
                <a:latin typeface="Times New Roman"/>
                <a:cs typeface="Times New Roman"/>
              </a:rPr>
              <a:t>a</a:t>
            </a:r>
            <a:r>
              <a:rPr dirty="0" baseline="-33333" sz="1125" spc="-37" i="1">
                <a:solidFill>
                  <a:srgbClr val="010202"/>
                </a:solidFill>
                <a:latin typeface="Times New Roman"/>
                <a:cs typeface="Times New Roman"/>
              </a:rPr>
              <a:t>i</a:t>
            </a:r>
            <a:r>
              <a:rPr dirty="0" sz="1000" spc="-25">
                <a:solidFill>
                  <a:srgbClr val="010202"/>
                </a:solidFill>
                <a:latin typeface="Times New Roman"/>
                <a:cs typeface="Times New Roman"/>
              </a:rPr>
              <a:t>Ç</a:t>
            </a:r>
            <a:r>
              <a:rPr dirty="0" sz="1000" spc="-25" i="1">
                <a:solidFill>
                  <a:srgbClr val="010202"/>
                </a:solidFill>
                <a:latin typeface="Times New Roman"/>
                <a:cs typeface="Times New Roman"/>
              </a:rPr>
              <a:t>X</a:t>
            </a:r>
            <a:r>
              <a:rPr dirty="0" baseline="-33333" sz="1125" spc="-37" i="1">
                <a:solidFill>
                  <a:srgbClr val="010202"/>
                </a:solidFill>
                <a:latin typeface="Times New Roman"/>
                <a:cs typeface="Times New Roman"/>
              </a:rPr>
              <a:t>i</a:t>
            </a:r>
            <a:r>
              <a:rPr dirty="0" baseline="-33333" sz="1125" spc="15" i="1">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13" name="object 13"/>
          <p:cNvSpPr/>
          <p:nvPr/>
        </p:nvSpPr>
        <p:spPr>
          <a:xfrm>
            <a:off x="1806829" y="1741487"/>
            <a:ext cx="1390650" cy="390525"/>
          </a:xfrm>
          <a:prstGeom prst="rect">
            <a:avLst/>
          </a:prstGeom>
          <a:blipFill>
            <a:blip r:embed="rId9" cstate="print"/>
            <a:stretch>
              <a:fillRect/>
            </a:stretch>
          </a:blipFill>
        </p:spPr>
        <p:txBody>
          <a:bodyPr wrap="square" lIns="0" tIns="0" rIns="0" bIns="0" rtlCol="0"/>
          <a:lstStyle/>
          <a:p/>
        </p:txBody>
      </p:sp>
      <p:sp>
        <p:nvSpPr>
          <p:cNvPr id="14" name="object 14"/>
          <p:cNvSpPr txBox="1"/>
          <p:nvPr/>
        </p:nvSpPr>
        <p:spPr>
          <a:xfrm>
            <a:off x="444500" y="403225"/>
            <a:ext cx="4584700" cy="230568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282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25400" marR="73025">
              <a:lnSpc>
                <a:spcPct val="100000"/>
              </a:lnSpc>
              <a:spcBef>
                <a:spcPts val="825"/>
              </a:spcBef>
            </a:pPr>
            <a:r>
              <a:rPr dirty="0" sz="1000">
                <a:solidFill>
                  <a:srgbClr val="010202"/>
                </a:solidFill>
                <a:latin typeface="Times New Roman"/>
                <a:cs typeface="Times New Roman"/>
              </a:rPr>
              <a:t>which relates the integral and partial molar values of any extensive thermodynamic  </a:t>
            </a:r>
            <a:r>
              <a:rPr dirty="0" sz="1000" spc="-5">
                <a:solidFill>
                  <a:srgbClr val="010202"/>
                </a:solidFill>
                <a:latin typeface="Times New Roman"/>
                <a:cs typeface="Times New Roman"/>
              </a:rPr>
              <a:t>function,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e.g.,</a:t>
            </a:r>
            <a:endParaRPr sz="1000">
              <a:latin typeface="Times New Roman"/>
              <a:cs typeface="Times New Roman"/>
            </a:endParaRPr>
          </a:p>
          <a:p>
            <a:pPr>
              <a:lnSpc>
                <a:spcPct val="100000"/>
              </a:lnSpc>
              <a:spcBef>
                <a:spcPts val="50"/>
              </a:spcBef>
            </a:pPr>
            <a:endParaRPr sz="1400">
              <a:latin typeface="Times New Roman"/>
              <a:cs typeface="Times New Roman"/>
            </a:endParaRPr>
          </a:p>
          <a:p>
            <a:pPr marL="4264660">
              <a:lnSpc>
                <a:spcPct val="100000"/>
              </a:lnSpc>
            </a:pPr>
            <a:r>
              <a:rPr dirty="0" sz="1000">
                <a:solidFill>
                  <a:srgbClr val="010202"/>
                </a:solidFill>
                <a:latin typeface="Times New Roman"/>
                <a:cs typeface="Times New Roman"/>
              </a:rPr>
              <a:t>(9.64)</a:t>
            </a:r>
            <a:endParaRPr sz="1000">
              <a:latin typeface="Times New Roman"/>
              <a:cs typeface="Times New Roman"/>
            </a:endParaRPr>
          </a:p>
          <a:p>
            <a:pPr>
              <a:lnSpc>
                <a:spcPct val="100000"/>
              </a:lnSpc>
              <a:spcBef>
                <a:spcPts val="15"/>
              </a:spcBef>
            </a:pPr>
            <a:endParaRPr sz="1100">
              <a:latin typeface="Times New Roman"/>
              <a:cs typeface="Times New Roman"/>
            </a:endParaRPr>
          </a:p>
          <a:p>
            <a:pPr marL="12700">
              <a:lnSpc>
                <a:spcPct val="100000"/>
              </a:lnSpc>
            </a:pPr>
            <a:r>
              <a:rPr dirty="0" sz="1000">
                <a:solidFill>
                  <a:srgbClr val="010202"/>
                </a:solidFill>
                <a:latin typeface="Times New Roman"/>
                <a:cs typeface="Times New Roman"/>
              </a:rPr>
              <a:t>and</a:t>
            </a:r>
            <a:endParaRPr sz="1000">
              <a:latin typeface="Times New Roman"/>
              <a:cs typeface="Times New Roman"/>
            </a:endParaRPr>
          </a:p>
          <a:p>
            <a:pPr>
              <a:lnSpc>
                <a:spcPct val="100000"/>
              </a:lnSpc>
              <a:spcBef>
                <a:spcPts val="30"/>
              </a:spcBef>
            </a:pPr>
            <a:endParaRPr sz="1450">
              <a:latin typeface="Times New Roman"/>
              <a:cs typeface="Times New Roman"/>
            </a:endParaRPr>
          </a:p>
          <a:p>
            <a:pPr marL="4239260">
              <a:lnSpc>
                <a:spcPct val="100000"/>
              </a:lnSpc>
            </a:pPr>
            <a:r>
              <a:rPr dirty="0" sz="1000">
                <a:solidFill>
                  <a:srgbClr val="010202"/>
                </a:solidFill>
                <a:latin typeface="Times New Roman"/>
                <a:cs typeface="Times New Roman"/>
              </a:rPr>
              <a:t>(9.65)</a:t>
            </a:r>
            <a:endParaRPr sz="1000">
              <a:latin typeface="Times New Roman"/>
              <a:cs typeface="Times New Roman"/>
            </a:endParaRPr>
          </a:p>
          <a:p>
            <a:pPr>
              <a:lnSpc>
                <a:spcPct val="100000"/>
              </a:lnSpc>
            </a:pPr>
            <a:endParaRPr sz="1450">
              <a:latin typeface="Times New Roman"/>
              <a:cs typeface="Times New Roman"/>
            </a:endParaRPr>
          </a:p>
          <a:p>
            <a:pPr algn="ctr" marL="12700">
              <a:lnSpc>
                <a:spcPct val="100000"/>
              </a:lnSpc>
            </a:pPr>
            <a:r>
              <a:rPr dirty="0" sz="1000" b="1">
                <a:solidFill>
                  <a:srgbClr val="010202"/>
                </a:solidFill>
                <a:latin typeface="Times New Roman"/>
                <a:cs typeface="Times New Roman"/>
              </a:rPr>
              <a:t>9.9 REGULAR</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a:lnSpc>
                <a:spcPct val="100000"/>
              </a:lnSpc>
              <a:spcBef>
                <a:spcPts val="5"/>
              </a:spcBef>
            </a:pPr>
            <a:r>
              <a:rPr dirty="0" sz="1000" spc="-5">
                <a:solidFill>
                  <a:srgbClr val="010202"/>
                </a:solidFill>
                <a:latin typeface="Times New Roman"/>
                <a:cs typeface="Times New Roman"/>
              </a:rPr>
              <a:t>Thus far two classes of solution have been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identified:</a:t>
            </a:r>
            <a:endParaRPr sz="1000">
              <a:latin typeface="Times New Roman"/>
              <a:cs typeface="Times New Roman"/>
            </a:endParaRPr>
          </a:p>
        </p:txBody>
      </p:sp>
      <p:sp>
        <p:nvSpPr>
          <p:cNvPr id="15" name="object 15"/>
          <p:cNvSpPr txBox="1"/>
          <p:nvPr/>
        </p:nvSpPr>
        <p:spPr>
          <a:xfrm>
            <a:off x="393636" y="5849302"/>
            <a:ext cx="4699635" cy="1911985"/>
          </a:xfrm>
          <a:prstGeom prst="rect">
            <a:avLst/>
          </a:prstGeom>
        </p:spPr>
        <p:txBody>
          <a:bodyPr wrap="square" lIns="0" tIns="12700" rIns="0" bIns="0" rtlCol="0" vert="horz">
            <a:spAutoFit/>
          </a:bodyPr>
          <a:lstStyle/>
          <a:p>
            <a:pPr marL="4315460">
              <a:lnSpc>
                <a:spcPct val="100000"/>
              </a:lnSpc>
              <a:spcBef>
                <a:spcPts val="100"/>
              </a:spcBef>
            </a:pPr>
            <a:r>
              <a:rPr dirty="0" sz="1000">
                <a:solidFill>
                  <a:srgbClr val="010202"/>
                </a:solidFill>
                <a:latin typeface="Times New Roman"/>
                <a:cs typeface="Times New Roman"/>
              </a:rPr>
              <a:t>(9.54)</a:t>
            </a:r>
            <a:endParaRPr sz="1000">
              <a:latin typeface="Times New Roman"/>
              <a:cs typeface="Times New Roman"/>
            </a:endParaRPr>
          </a:p>
          <a:p>
            <a:pPr>
              <a:lnSpc>
                <a:spcPct val="100000"/>
              </a:lnSpc>
              <a:spcBef>
                <a:spcPts val="30"/>
              </a:spcBef>
            </a:pPr>
            <a:endParaRPr sz="1250">
              <a:latin typeface="Times New Roman"/>
              <a:cs typeface="Times New Roman"/>
            </a:endParaRPr>
          </a:p>
          <a:p>
            <a:pPr marL="63500" marR="56515">
              <a:lnSpc>
                <a:spcPct val="100000"/>
              </a:lnSpc>
              <a:spcBef>
                <a:spcPts val="5"/>
              </a:spcBef>
            </a:pPr>
            <a:r>
              <a:rPr dirty="0" sz="1000" spc="-5">
                <a:solidFill>
                  <a:srgbClr val="010202"/>
                </a:solidFill>
                <a:latin typeface="Times New Roman"/>
                <a:cs typeface="Times New Roman"/>
              </a:rPr>
              <a:t>he showed that if these equations are to hold over the entire range of composition of the  </a:t>
            </a:r>
            <a:r>
              <a:rPr dirty="0" sz="1000">
                <a:solidFill>
                  <a:srgbClr val="010202"/>
                </a:solidFill>
                <a:latin typeface="Times New Roman"/>
                <a:cs typeface="Times New Roman"/>
              </a:rPr>
              <a:t>solution,</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20">
                <a:solidFill>
                  <a:srgbClr val="010202"/>
                </a:solidFill>
                <a:latin typeface="Times New Roman"/>
                <a:cs typeface="Times New Roman"/>
              </a:rPr>
              <a:t> </a:t>
            </a:r>
            <a:r>
              <a:rPr dirty="0" sz="1000" spc="25">
                <a:solidFill>
                  <a:srgbClr val="010202"/>
                </a:solidFill>
                <a:latin typeface="Times New Roman"/>
                <a:cs typeface="Times New Roman"/>
              </a:rPr>
              <a:t>a</a:t>
            </a:r>
            <a:r>
              <a:rPr dirty="0" baseline="-33333" sz="1125" spc="37">
                <a:solidFill>
                  <a:srgbClr val="010202"/>
                </a:solidFill>
                <a:latin typeface="Times New Roman"/>
                <a:cs typeface="Times New Roman"/>
              </a:rPr>
              <a:t>1</a:t>
            </a:r>
            <a:r>
              <a:rPr dirty="0" sz="1000" spc="25">
                <a:solidFill>
                  <a:srgbClr val="010202"/>
                </a:solidFill>
                <a:latin typeface="Times New Roman"/>
                <a:cs typeface="Times New Roman"/>
              </a:rPr>
              <a:t>=ß</a:t>
            </a:r>
            <a:r>
              <a:rPr dirty="0" baseline="-33333" sz="1125" spc="37">
                <a:solidFill>
                  <a:srgbClr val="010202"/>
                </a:solidFill>
                <a:latin typeface="Times New Roman"/>
                <a:cs typeface="Times New Roman"/>
              </a:rPr>
              <a:t>1</a:t>
            </a:r>
            <a:r>
              <a:rPr dirty="0" sz="1000" spc="25">
                <a:solidFill>
                  <a:srgbClr val="010202"/>
                </a:solidFill>
                <a:latin typeface="Times New Roman"/>
                <a:cs typeface="Times New Roman"/>
              </a:rPr>
              <a:t>=0.</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proved</a:t>
            </a:r>
            <a:r>
              <a:rPr dirty="0" sz="1000" spc="120">
                <a:solidFill>
                  <a:srgbClr val="010202"/>
                </a:solidFill>
                <a:latin typeface="Times New Roman"/>
                <a:cs typeface="Times New Roman"/>
              </a:rPr>
              <a:t> </a:t>
            </a:r>
            <a:r>
              <a:rPr dirty="0" sz="1000">
                <a:solidFill>
                  <a:srgbClr val="010202"/>
                </a:solidFill>
                <a:latin typeface="Times New Roman"/>
                <a:cs typeface="Times New Roman"/>
              </a:rPr>
              <a:t>by</a:t>
            </a:r>
            <a:r>
              <a:rPr dirty="0" sz="1000" spc="125">
                <a:solidFill>
                  <a:srgbClr val="010202"/>
                </a:solidFill>
                <a:latin typeface="Times New Roman"/>
                <a:cs typeface="Times New Roman"/>
              </a:rPr>
              <a:t> </a:t>
            </a:r>
            <a:r>
              <a:rPr dirty="0" sz="1000">
                <a:solidFill>
                  <a:srgbClr val="010202"/>
                </a:solidFill>
                <a:latin typeface="Times New Roman"/>
                <a:cs typeface="Times New Roman"/>
              </a:rPr>
              <a:t>obtaining</a:t>
            </a:r>
            <a:r>
              <a:rPr dirty="0" sz="1000" spc="120">
                <a:solidFill>
                  <a:srgbClr val="010202"/>
                </a:solidFill>
                <a:latin typeface="Times New Roman"/>
                <a:cs typeface="Times New Roman"/>
              </a:rPr>
              <a:t> </a:t>
            </a:r>
            <a:r>
              <a:rPr dirty="0" sz="1000">
                <a:solidFill>
                  <a:srgbClr val="010202"/>
                </a:solidFill>
                <a:latin typeface="Times New Roman"/>
                <a:cs typeface="Times New Roman"/>
              </a:rPr>
              <a:t>both</a:t>
            </a:r>
            <a:r>
              <a:rPr dirty="0" sz="1000" spc="120">
                <a:solidFill>
                  <a:srgbClr val="010202"/>
                </a:solidFill>
                <a:latin typeface="Times New Roman"/>
                <a:cs typeface="Times New Roman"/>
              </a:rPr>
              <a:t> </a:t>
            </a:r>
            <a:r>
              <a:rPr dirty="0" sz="1000">
                <a:solidFill>
                  <a:srgbClr val="010202"/>
                </a:solidFill>
                <a:latin typeface="Times New Roman"/>
                <a:cs typeface="Times New Roman"/>
              </a:rPr>
              <a:t>sides</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a:solidFill>
                  <a:srgbClr val="010202"/>
                </a:solidFill>
                <a:latin typeface="Times New Roman"/>
                <a:cs typeface="Times New Roman"/>
              </a:rPr>
              <a:t>Eq.</a:t>
            </a:r>
            <a:r>
              <a:rPr dirty="0" sz="1000" spc="120">
                <a:solidFill>
                  <a:srgbClr val="010202"/>
                </a:solidFill>
                <a:latin typeface="Times New Roman"/>
                <a:cs typeface="Times New Roman"/>
              </a:rPr>
              <a:t> </a:t>
            </a:r>
            <a:r>
              <a:rPr dirty="0" sz="1000">
                <a:solidFill>
                  <a:srgbClr val="010202"/>
                </a:solidFill>
                <a:latin typeface="Times New Roman"/>
                <a:cs typeface="Times New Roman"/>
              </a:rPr>
              <a:t>(9.54)</a:t>
            </a:r>
            <a:r>
              <a:rPr dirty="0" sz="1000" spc="120">
                <a:solidFill>
                  <a:srgbClr val="010202"/>
                </a:solidFill>
                <a:latin typeface="Times New Roman"/>
                <a:cs typeface="Times New Roman"/>
              </a:rPr>
              <a:t> </a:t>
            </a:r>
            <a:r>
              <a:rPr dirty="0" sz="1000">
                <a:solidFill>
                  <a:srgbClr val="010202"/>
                </a:solidFill>
                <a:latin typeface="Times New Roman"/>
                <a:cs typeface="Times New Roman"/>
              </a:rPr>
              <a:t>as</a:t>
            </a:r>
            <a:r>
              <a:rPr dirty="0" sz="1000" spc="125">
                <a:solidFill>
                  <a:srgbClr val="010202"/>
                </a:solidFill>
                <a:latin typeface="Times New Roman"/>
                <a:cs typeface="Times New Roman"/>
              </a:rPr>
              <a:t> </a:t>
            </a:r>
            <a:r>
              <a:rPr dirty="0" sz="1000">
                <a:solidFill>
                  <a:srgbClr val="010202"/>
                </a:solidFill>
                <a:latin typeface="Times New Roman"/>
                <a:cs typeface="Times New Roman"/>
              </a:rPr>
              <a:t>power</a:t>
            </a:r>
            <a:endParaRPr sz="1000">
              <a:latin typeface="Times New Roman"/>
              <a:cs typeface="Times New Roman"/>
            </a:endParaRPr>
          </a:p>
          <a:p>
            <a:pPr marL="63500">
              <a:lnSpc>
                <a:spcPct val="100000"/>
              </a:lnSpc>
              <a:spcBef>
                <a:spcPts val="370"/>
              </a:spcBef>
            </a:pPr>
            <a:r>
              <a:rPr dirty="0" sz="1000" spc="-5">
                <a:solidFill>
                  <a:srgbClr val="010202"/>
                </a:solidFill>
                <a:latin typeface="Times New Roman"/>
                <a:cs typeface="Times New Roman"/>
              </a:rPr>
              <a:t>series of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and equating the </a:t>
            </a:r>
            <a:r>
              <a:rPr dirty="0" sz="1000" spc="-10">
                <a:solidFill>
                  <a:srgbClr val="010202"/>
                </a:solidFill>
                <a:latin typeface="Times New Roman"/>
                <a:cs typeface="Times New Roman"/>
              </a:rPr>
              <a:t>coefficients. </a:t>
            </a:r>
            <a:r>
              <a:rPr dirty="0" sz="1000" spc="-5">
                <a:solidFill>
                  <a:srgbClr val="010202"/>
                </a:solidFill>
                <a:latin typeface="Times New Roman"/>
                <a:cs typeface="Times New Roman"/>
              </a:rPr>
              <a:t>By such comparison of the</a:t>
            </a:r>
            <a:r>
              <a:rPr dirty="0" sz="1000" spc="180">
                <a:solidFill>
                  <a:srgbClr val="010202"/>
                </a:solidFill>
                <a:latin typeface="Times New Roman"/>
                <a:cs typeface="Times New Roman"/>
              </a:rPr>
              <a:t> </a:t>
            </a:r>
            <a:r>
              <a:rPr dirty="0" sz="1000" spc="-10">
                <a:solidFill>
                  <a:srgbClr val="010202"/>
                </a:solidFill>
                <a:latin typeface="Times New Roman"/>
                <a:cs typeface="Times New Roman"/>
              </a:rPr>
              <a:t>coefficients</a:t>
            </a:r>
            <a:endParaRPr sz="1000">
              <a:latin typeface="Times New Roman"/>
              <a:cs typeface="Times New Roman"/>
            </a:endParaRPr>
          </a:p>
          <a:p>
            <a:pPr marL="63500" marR="55880">
              <a:lnSpc>
                <a:spcPct val="100000"/>
              </a:lnSpc>
              <a:spcBef>
                <a:spcPts val="370"/>
              </a:spcBef>
            </a:pPr>
            <a:r>
              <a:rPr dirty="0" sz="1000" spc="-5">
                <a:solidFill>
                  <a:srgbClr val="010202"/>
                </a:solidFill>
                <a:latin typeface="Times New Roman"/>
                <a:cs typeface="Times New Roman"/>
              </a:rPr>
              <a:t>of the power series, </a:t>
            </a:r>
            <a:r>
              <a:rPr dirty="0" sz="1000" spc="-10">
                <a:solidFill>
                  <a:srgbClr val="010202"/>
                </a:solidFill>
                <a:latin typeface="Times New Roman"/>
                <a:cs typeface="Times New Roman"/>
              </a:rPr>
              <a:t>Margules </a:t>
            </a:r>
            <a:r>
              <a:rPr dirty="0" sz="1000" spc="-5">
                <a:solidFill>
                  <a:srgbClr val="010202"/>
                </a:solidFill>
                <a:latin typeface="Times New Roman"/>
                <a:cs typeface="Times New Roman"/>
              </a:rPr>
              <a:t>further demonstrated that if the variations of the activity  </a:t>
            </a:r>
            <a:r>
              <a:rPr dirty="0" sz="1000" spc="-10">
                <a:solidFill>
                  <a:srgbClr val="010202"/>
                </a:solidFill>
                <a:latin typeface="Times New Roman"/>
                <a:cs typeface="Times New Roman"/>
              </a:rPr>
              <a:t>coefficients </a:t>
            </a:r>
            <a:r>
              <a:rPr dirty="0" sz="1000" spc="-5">
                <a:solidFill>
                  <a:srgbClr val="010202"/>
                </a:solidFill>
                <a:latin typeface="Times New Roman"/>
                <a:cs typeface="Times New Roman"/>
              </a:rPr>
              <a:t>can be represented by the quadratic terms alone, then</a:t>
            </a:r>
            <a:endParaRPr sz="1000">
              <a:latin typeface="Times New Roman"/>
              <a:cs typeface="Times New Roman"/>
            </a:endParaRPr>
          </a:p>
          <a:p>
            <a:pPr marL="4276725">
              <a:lnSpc>
                <a:spcPct val="100000"/>
              </a:lnSpc>
              <a:spcBef>
                <a:spcPts val="495"/>
              </a:spcBef>
            </a:pPr>
            <a:r>
              <a:rPr dirty="0" sz="1000">
                <a:solidFill>
                  <a:srgbClr val="010202"/>
                </a:solidFill>
                <a:latin typeface="Times New Roman"/>
                <a:cs typeface="Times New Roman"/>
              </a:rPr>
              <a:t>(9.67)</a:t>
            </a:r>
            <a:endParaRPr sz="1000">
              <a:latin typeface="Times New Roman"/>
              <a:cs typeface="Times New Roman"/>
            </a:endParaRPr>
          </a:p>
          <a:p>
            <a:pPr>
              <a:lnSpc>
                <a:spcPct val="100000"/>
              </a:lnSpc>
              <a:spcBef>
                <a:spcPts val="30"/>
              </a:spcBef>
            </a:pPr>
            <a:endParaRPr sz="1350">
              <a:latin typeface="Times New Roman"/>
              <a:cs typeface="Times New Roman"/>
            </a:endParaRPr>
          </a:p>
          <a:p>
            <a:pPr marL="62230">
              <a:lnSpc>
                <a:spcPct val="100000"/>
              </a:lnSpc>
            </a:pPr>
            <a:r>
              <a:rPr dirty="0" sz="900" spc="-5" i="1">
                <a:solidFill>
                  <a:srgbClr val="010202"/>
                </a:solidFill>
                <a:latin typeface="Times New Roman"/>
                <a:cs typeface="Times New Roman"/>
              </a:rPr>
              <a:t>*</a:t>
            </a:r>
            <a:r>
              <a:rPr dirty="0" sz="900" spc="-5">
                <a:solidFill>
                  <a:srgbClr val="010202"/>
                </a:solidFill>
                <a:latin typeface="Times New Roman"/>
                <a:cs typeface="Times New Roman"/>
              </a:rPr>
              <a:t>M.Margules  </a:t>
            </a:r>
            <a:r>
              <a:rPr dirty="0" sz="900" spc="140">
                <a:solidFill>
                  <a:srgbClr val="010202"/>
                </a:solidFill>
                <a:latin typeface="Times New Roman"/>
                <a:cs typeface="Times New Roman"/>
              </a:rPr>
              <a:t> </a:t>
            </a:r>
            <a:r>
              <a:rPr dirty="0" sz="900">
                <a:solidFill>
                  <a:srgbClr val="010202"/>
                </a:solidFill>
                <a:latin typeface="Times New Roman"/>
                <a:cs typeface="Times New Roman"/>
              </a:rPr>
              <a:t>“Über  </a:t>
            </a:r>
            <a:r>
              <a:rPr dirty="0" sz="900" spc="130">
                <a:solidFill>
                  <a:srgbClr val="010202"/>
                </a:solidFill>
                <a:latin typeface="Times New Roman"/>
                <a:cs typeface="Times New Roman"/>
              </a:rPr>
              <a:t> </a:t>
            </a:r>
            <a:r>
              <a:rPr dirty="0" sz="900">
                <a:solidFill>
                  <a:srgbClr val="010202"/>
                </a:solidFill>
                <a:latin typeface="Times New Roman"/>
                <a:cs typeface="Times New Roman"/>
              </a:rPr>
              <a:t>die  </a:t>
            </a:r>
            <a:r>
              <a:rPr dirty="0" sz="900" spc="135">
                <a:solidFill>
                  <a:srgbClr val="010202"/>
                </a:solidFill>
                <a:latin typeface="Times New Roman"/>
                <a:cs typeface="Times New Roman"/>
              </a:rPr>
              <a:t> </a:t>
            </a:r>
            <a:r>
              <a:rPr dirty="0" sz="900">
                <a:solidFill>
                  <a:srgbClr val="010202"/>
                </a:solidFill>
                <a:latin typeface="Times New Roman"/>
                <a:cs typeface="Times New Roman"/>
              </a:rPr>
              <a:t>Zusammensetzung  </a:t>
            </a:r>
            <a:r>
              <a:rPr dirty="0" sz="900" spc="130">
                <a:solidFill>
                  <a:srgbClr val="010202"/>
                </a:solidFill>
                <a:latin typeface="Times New Roman"/>
                <a:cs typeface="Times New Roman"/>
              </a:rPr>
              <a:t> </a:t>
            </a:r>
            <a:r>
              <a:rPr dirty="0" sz="900">
                <a:solidFill>
                  <a:srgbClr val="010202"/>
                </a:solidFill>
                <a:latin typeface="Times New Roman"/>
                <a:cs typeface="Times New Roman"/>
              </a:rPr>
              <a:t>der  </a:t>
            </a:r>
            <a:r>
              <a:rPr dirty="0" sz="900" spc="135">
                <a:solidFill>
                  <a:srgbClr val="010202"/>
                </a:solidFill>
                <a:latin typeface="Times New Roman"/>
                <a:cs typeface="Times New Roman"/>
              </a:rPr>
              <a:t> </a:t>
            </a:r>
            <a:r>
              <a:rPr dirty="0" sz="900">
                <a:solidFill>
                  <a:srgbClr val="010202"/>
                </a:solidFill>
                <a:latin typeface="Times New Roman"/>
                <a:cs typeface="Times New Roman"/>
              </a:rPr>
              <a:t>gesättigten  </a:t>
            </a:r>
            <a:r>
              <a:rPr dirty="0" sz="900" spc="130">
                <a:solidFill>
                  <a:srgbClr val="010202"/>
                </a:solidFill>
                <a:latin typeface="Times New Roman"/>
                <a:cs typeface="Times New Roman"/>
              </a:rPr>
              <a:t> </a:t>
            </a:r>
            <a:r>
              <a:rPr dirty="0" sz="900">
                <a:solidFill>
                  <a:srgbClr val="010202"/>
                </a:solidFill>
                <a:latin typeface="Times New Roman"/>
                <a:cs typeface="Times New Roman"/>
              </a:rPr>
              <a:t>Dampfe  </a:t>
            </a:r>
            <a:r>
              <a:rPr dirty="0" sz="900" spc="135">
                <a:solidFill>
                  <a:srgbClr val="010202"/>
                </a:solidFill>
                <a:latin typeface="Times New Roman"/>
                <a:cs typeface="Times New Roman"/>
              </a:rPr>
              <a:t> </a:t>
            </a:r>
            <a:r>
              <a:rPr dirty="0" sz="900">
                <a:solidFill>
                  <a:srgbClr val="010202"/>
                </a:solidFill>
                <a:latin typeface="Times New Roman"/>
                <a:cs typeface="Times New Roman"/>
              </a:rPr>
              <a:t>von  </a:t>
            </a:r>
            <a:r>
              <a:rPr dirty="0" sz="900" spc="130">
                <a:solidFill>
                  <a:srgbClr val="010202"/>
                </a:solidFill>
                <a:latin typeface="Times New Roman"/>
                <a:cs typeface="Times New Roman"/>
              </a:rPr>
              <a:t> </a:t>
            </a:r>
            <a:r>
              <a:rPr dirty="0" sz="900">
                <a:solidFill>
                  <a:srgbClr val="010202"/>
                </a:solidFill>
                <a:latin typeface="Times New Roman"/>
                <a:cs typeface="Times New Roman"/>
              </a:rPr>
              <a:t>Mischungen,”</a:t>
            </a:r>
            <a:endParaRPr sz="900">
              <a:latin typeface="Times New Roman"/>
              <a:cs typeface="Times New Roman"/>
            </a:endParaRPr>
          </a:p>
          <a:p>
            <a:pPr marL="62230">
              <a:lnSpc>
                <a:spcPct val="100000"/>
              </a:lnSpc>
            </a:pPr>
            <a:r>
              <a:rPr dirty="0" sz="900" i="1">
                <a:solidFill>
                  <a:srgbClr val="010202"/>
                </a:solidFill>
                <a:latin typeface="Times New Roman"/>
                <a:cs typeface="Times New Roman"/>
              </a:rPr>
              <a:t>Stizungsberichte. Akad. </a:t>
            </a:r>
            <a:r>
              <a:rPr dirty="0" sz="900" spc="-10" i="1">
                <a:solidFill>
                  <a:srgbClr val="010202"/>
                </a:solidFill>
                <a:latin typeface="Times New Roman"/>
                <a:cs typeface="Times New Roman"/>
              </a:rPr>
              <a:t>Wiss. </a:t>
            </a:r>
            <a:r>
              <a:rPr dirty="0" sz="900" spc="-15" i="1">
                <a:solidFill>
                  <a:srgbClr val="010202"/>
                </a:solidFill>
                <a:latin typeface="Times New Roman"/>
                <a:cs typeface="Times New Roman"/>
              </a:rPr>
              <a:t>Vienna </a:t>
            </a:r>
            <a:r>
              <a:rPr dirty="0" sz="900">
                <a:solidFill>
                  <a:srgbClr val="010202"/>
                </a:solidFill>
                <a:latin typeface="Times New Roman"/>
                <a:cs typeface="Times New Roman"/>
              </a:rPr>
              <a:t>(1895), vol. 104, p.</a:t>
            </a:r>
            <a:r>
              <a:rPr dirty="0" sz="900" spc="15">
                <a:solidFill>
                  <a:srgbClr val="010202"/>
                </a:solidFill>
                <a:latin typeface="Times New Roman"/>
                <a:cs typeface="Times New Roman"/>
              </a:rPr>
              <a:t> </a:t>
            </a:r>
            <a:r>
              <a:rPr dirty="0" sz="900">
                <a:solidFill>
                  <a:srgbClr val="010202"/>
                </a:solidFill>
                <a:latin typeface="Times New Roman"/>
                <a:cs typeface="Times New Roman"/>
              </a:rPr>
              <a:t>1243.</a:t>
            </a:r>
            <a:endParaRPr sz="9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03412" y="2106295"/>
            <a:ext cx="1247775" cy="2095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2214245"/>
            <a:ext cx="4610100" cy="84455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(9.68)</a:t>
            </a:r>
            <a:endParaRPr sz="1000">
              <a:latin typeface="Times New Roman"/>
              <a:cs typeface="Times New Roman"/>
            </a:endParaRPr>
          </a:p>
          <a:p>
            <a:pPr>
              <a:lnSpc>
                <a:spcPct val="100000"/>
              </a:lnSpc>
              <a:spcBef>
                <a:spcPts val="35"/>
              </a:spcBef>
            </a:pPr>
            <a:endParaRPr sz="1400">
              <a:latin typeface="Times New Roman"/>
              <a:cs typeface="Times New Roman"/>
            </a:endParaRPr>
          </a:p>
          <a:p>
            <a:pPr algn="just" marL="12700" marR="16510">
              <a:lnSpc>
                <a:spcPct val="100000"/>
              </a:lnSpc>
            </a:pPr>
            <a:r>
              <a:rPr dirty="0" sz="1000" spc="-5">
                <a:solidFill>
                  <a:srgbClr val="010202"/>
                </a:solidFill>
                <a:latin typeface="Times New Roman"/>
                <a:cs typeface="Times New Roman"/>
              </a:rPr>
              <a:t>Hildebrand assigned the term “regular solution” to one obeying Eq. (9.68). Consideration  </a:t>
            </a:r>
            <a:r>
              <a:rPr dirty="0" sz="1000">
                <a:solidFill>
                  <a:srgbClr val="010202"/>
                </a:solidFill>
                <a:latin typeface="Times New Roman"/>
                <a:cs typeface="Times New Roman"/>
              </a:rPr>
              <a:t>of Eq. (9.61)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if the value of a for one component, </a:t>
            </a:r>
            <a:r>
              <a:rPr dirty="0" sz="1000" spc="-20">
                <a:solidFill>
                  <a:srgbClr val="010202"/>
                </a:solidFill>
                <a:latin typeface="Times New Roman"/>
                <a:cs typeface="Times New Roman"/>
              </a:rPr>
              <a:t>say, </a:t>
            </a:r>
            <a:r>
              <a:rPr dirty="0" sz="1000">
                <a:solidFill>
                  <a:srgbClr val="010202"/>
                </a:solidFill>
                <a:latin typeface="Times New Roman"/>
                <a:cs typeface="Times New Roman"/>
              </a:rPr>
              <a:t>component </a:t>
            </a:r>
            <a:r>
              <a:rPr dirty="0" sz="1000" i="1">
                <a:solidFill>
                  <a:srgbClr val="010202"/>
                </a:solidFill>
                <a:latin typeface="Times New Roman"/>
                <a:cs typeface="Times New Roman"/>
              </a:rPr>
              <a:t>B, </a:t>
            </a:r>
            <a:r>
              <a:rPr dirty="0" sz="1000">
                <a:solidFill>
                  <a:srgbClr val="010202"/>
                </a:solidFill>
                <a:latin typeface="Times New Roman"/>
                <a:cs typeface="Times New Roman"/>
              </a:rPr>
              <a:t>is  </a:t>
            </a:r>
            <a:r>
              <a:rPr dirty="0" sz="1000" spc="-5">
                <a:solidFill>
                  <a:srgbClr val="010202"/>
                </a:solidFill>
                <a:latin typeface="Times New Roman"/>
                <a:cs typeface="Times New Roman"/>
              </a:rPr>
              <a:t>independent of composition,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4" name="object 4"/>
          <p:cNvSpPr/>
          <p:nvPr/>
        </p:nvSpPr>
        <p:spPr>
          <a:xfrm>
            <a:off x="1593850" y="3283902"/>
            <a:ext cx="1866900" cy="7524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57200" y="4242117"/>
            <a:ext cx="1323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But, as Eq. (9.57) gave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ln</a:t>
            </a:r>
            <a:endParaRPr sz="1000">
              <a:latin typeface="Times New Roman"/>
              <a:cs typeface="Times New Roman"/>
            </a:endParaRPr>
          </a:p>
        </p:txBody>
      </p:sp>
      <p:sp>
        <p:nvSpPr>
          <p:cNvPr id="6" name="object 6"/>
          <p:cNvSpPr txBox="1"/>
          <p:nvPr/>
        </p:nvSpPr>
        <p:spPr>
          <a:xfrm>
            <a:off x="2443988" y="4242117"/>
            <a:ext cx="7556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it is seen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
        <p:nvSpPr>
          <p:cNvPr id="7" name="object 7"/>
          <p:cNvSpPr/>
          <p:nvPr/>
        </p:nvSpPr>
        <p:spPr>
          <a:xfrm>
            <a:off x="1338516" y="5383212"/>
            <a:ext cx="600074" cy="3810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981257"/>
            <a:ext cx="4232275" cy="68770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Eq. (9.68), </a:t>
            </a:r>
            <a:r>
              <a:rPr dirty="0" sz="1000" spc="110" i="1">
                <a:solidFill>
                  <a:srgbClr val="010202"/>
                </a:solidFill>
                <a:latin typeface="Times New Roman"/>
                <a:cs typeface="Times New Roman"/>
              </a:rPr>
              <a:t>a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solution is an inverse function of temperature,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5"/>
              </a:spcBef>
            </a:pPr>
            <a:endParaRPr sz="1300">
              <a:latin typeface="Times New Roman"/>
              <a:cs typeface="Times New Roman"/>
            </a:endParaRPr>
          </a:p>
          <a:p>
            <a:pPr algn="r" marR="520700">
              <a:lnSpc>
                <a:spcPct val="100000"/>
              </a:lnSpc>
            </a:pPr>
            <a:r>
              <a:rPr dirty="0" sz="1000">
                <a:solidFill>
                  <a:srgbClr val="010202"/>
                </a:solidFill>
                <a:latin typeface="Times New Roman"/>
                <a:cs typeface="Times New Roman"/>
              </a:rPr>
              <a:t>(9.69)</a:t>
            </a:r>
            <a:endParaRPr sz="1000">
              <a:latin typeface="Times New Roman"/>
              <a:cs typeface="Times New Roman"/>
            </a:endParaRPr>
          </a:p>
        </p:txBody>
      </p:sp>
      <p:sp>
        <p:nvSpPr>
          <p:cNvPr id="9" name="object 9"/>
          <p:cNvSpPr/>
          <p:nvPr/>
        </p:nvSpPr>
        <p:spPr>
          <a:xfrm>
            <a:off x="2085975" y="4673600"/>
            <a:ext cx="981075" cy="123825"/>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1811337" y="4246562"/>
            <a:ext cx="657225" cy="180975"/>
          </a:xfrm>
          <a:prstGeom prst="rect">
            <a:avLst/>
          </a:prstGeom>
          <a:blipFill>
            <a:blip r:embed="rId6" cstate="print"/>
            <a:stretch>
              <a:fillRect/>
            </a:stretch>
          </a:blipFill>
        </p:spPr>
        <p:txBody>
          <a:bodyPr wrap="square" lIns="0" tIns="0" rIns="0" bIns="0" rtlCol="0"/>
          <a:lstStyle/>
          <a:p/>
        </p:txBody>
      </p:sp>
      <p:sp>
        <p:nvSpPr>
          <p:cNvPr id="11" name="object 11"/>
          <p:cNvSpPr/>
          <p:nvPr/>
        </p:nvSpPr>
        <p:spPr>
          <a:xfrm>
            <a:off x="1898650" y="1394929"/>
            <a:ext cx="1238250" cy="209550"/>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34975" y="180704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3" name="object 13"/>
          <p:cNvSpPr txBox="1"/>
          <p:nvPr/>
        </p:nvSpPr>
        <p:spPr>
          <a:xfrm>
            <a:off x="409575" y="403223"/>
            <a:ext cx="4658360" cy="820419"/>
          </a:xfrm>
          <a:prstGeom prst="rect">
            <a:avLst/>
          </a:prstGeom>
        </p:spPr>
        <p:txBody>
          <a:bodyPr wrap="square" lIns="0" tIns="12700" rIns="0" bIns="0" rtlCol="0" vert="horz">
            <a:spAutoFit/>
          </a:bodyPr>
          <a:lstStyle/>
          <a:p>
            <a:pPr marL="2978785">
              <a:lnSpc>
                <a:spcPct val="100000"/>
              </a:lnSpc>
              <a:spcBef>
                <a:spcPts val="100"/>
              </a:spcBef>
            </a:pPr>
            <a:r>
              <a:rPr dirty="0" sz="1000" i="1">
                <a:solidFill>
                  <a:srgbClr val="231F20"/>
                </a:solidFill>
                <a:latin typeface="Times New Roman"/>
                <a:cs typeface="Times New Roman"/>
              </a:rPr>
              <a:t>The Behavior of Solutions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283</a:t>
            </a:r>
            <a:endParaRPr sz="1000">
              <a:latin typeface="Times New Roman"/>
              <a:cs typeface="Times New Roman"/>
            </a:endParaRPr>
          </a:p>
          <a:p>
            <a:pPr>
              <a:lnSpc>
                <a:spcPct val="100000"/>
              </a:lnSpc>
              <a:spcBef>
                <a:spcPts val="50"/>
              </a:spcBef>
            </a:pPr>
            <a:endParaRPr sz="900">
              <a:latin typeface="Times New Roman"/>
              <a:cs typeface="Times New Roman"/>
            </a:endParaRPr>
          </a:p>
          <a:p>
            <a:pPr marL="38100" indent="1270">
              <a:lnSpc>
                <a:spcPct val="100000"/>
              </a:lnSpc>
            </a:pPr>
            <a:r>
              <a:rPr dirty="0" sz="1000" spc="3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a:solidFill>
                  <a:srgbClr val="010202"/>
                </a:solidFill>
                <a:latin typeface="Times New Roman"/>
                <a:cs typeface="Times New Roman"/>
              </a:rPr>
              <a:t>1929</a:t>
            </a:r>
            <a:r>
              <a:rPr dirty="0" sz="1000" spc="120">
                <a:solidFill>
                  <a:srgbClr val="010202"/>
                </a:solidFill>
                <a:latin typeface="Times New Roman"/>
                <a:cs typeface="Times New Roman"/>
              </a:rPr>
              <a:t> </a:t>
            </a:r>
            <a:r>
              <a:rPr dirty="0" sz="1000">
                <a:solidFill>
                  <a:srgbClr val="010202"/>
                </a:solidFill>
                <a:latin typeface="Times New Roman"/>
                <a:cs typeface="Times New Roman"/>
              </a:rPr>
              <a:t>Hildebrand,</a:t>
            </a:r>
            <a:r>
              <a:rPr dirty="0" baseline="33333" sz="1125">
                <a:solidFill>
                  <a:srgbClr val="010202"/>
                </a:solidFill>
                <a:latin typeface="Times New Roman"/>
                <a:cs typeface="Times New Roman"/>
              </a:rPr>
              <a:t>†</a:t>
            </a:r>
            <a:r>
              <a:rPr dirty="0" baseline="33333" sz="1125" spc="277">
                <a:solidFill>
                  <a:srgbClr val="010202"/>
                </a:solidFill>
                <a:latin typeface="Times New Roman"/>
                <a:cs typeface="Times New Roman"/>
              </a:rPr>
              <a:t> </a:t>
            </a:r>
            <a:r>
              <a:rPr dirty="0" sz="1000">
                <a:solidFill>
                  <a:srgbClr val="010202"/>
                </a:solidFill>
                <a:latin typeface="Times New Roman"/>
                <a:cs typeface="Times New Roman"/>
              </a:rPr>
              <a:t>using</a:t>
            </a:r>
            <a:r>
              <a:rPr dirty="0" sz="1000" spc="120">
                <a:solidFill>
                  <a:srgbClr val="010202"/>
                </a:solidFill>
                <a:latin typeface="Times New Roman"/>
                <a:cs typeface="Times New Roman"/>
              </a:rPr>
              <a:t> </a:t>
            </a:r>
            <a:r>
              <a:rPr dirty="0" sz="1000">
                <a:solidFill>
                  <a:srgbClr val="010202"/>
                </a:solidFill>
                <a:latin typeface="Times New Roman"/>
                <a:cs typeface="Times New Roman"/>
              </a:rPr>
              <a:t>an</a:t>
            </a:r>
            <a:r>
              <a:rPr dirty="0" sz="1000" spc="120">
                <a:solidFill>
                  <a:srgbClr val="010202"/>
                </a:solidFill>
                <a:latin typeface="Times New Roman"/>
                <a:cs typeface="Times New Roman"/>
              </a:rPr>
              <a:t> </a:t>
            </a:r>
            <a:r>
              <a:rPr dirty="0" sz="1000">
                <a:solidFill>
                  <a:srgbClr val="010202"/>
                </a:solidFill>
                <a:latin typeface="Times New Roman"/>
                <a:cs typeface="Times New Roman"/>
              </a:rPr>
              <a:t>equation</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a:solidFill>
                  <a:srgbClr val="010202"/>
                </a:solidFill>
                <a:latin typeface="Times New Roman"/>
                <a:cs typeface="Times New Roman"/>
              </a:rPr>
              <a:t>van</a:t>
            </a:r>
            <a:r>
              <a:rPr dirty="0" sz="1000" spc="120">
                <a:solidFill>
                  <a:srgbClr val="010202"/>
                </a:solidFill>
                <a:latin typeface="Times New Roman"/>
                <a:cs typeface="Times New Roman"/>
              </a:rPr>
              <a:t> </a:t>
            </a:r>
            <a:r>
              <a:rPr dirty="0" sz="1000">
                <a:solidFill>
                  <a:srgbClr val="010202"/>
                </a:solidFill>
                <a:latin typeface="Times New Roman"/>
                <a:cs typeface="Times New Roman"/>
              </a:rPr>
              <a:t>Laar</a:t>
            </a:r>
            <a:r>
              <a:rPr dirty="0" baseline="33333" sz="1125">
                <a:solidFill>
                  <a:srgbClr val="010202"/>
                </a:solidFill>
                <a:latin typeface="Times New Roman"/>
                <a:cs typeface="Times New Roman"/>
              </a:rPr>
              <a:t>‡</a:t>
            </a:r>
            <a:r>
              <a:rPr dirty="0" baseline="33333" sz="1125" spc="277">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14">
                <a:solidFill>
                  <a:srgbClr val="010202"/>
                </a:solidFill>
                <a:latin typeface="Times New Roman"/>
                <a:cs typeface="Times New Roman"/>
              </a:rPr>
              <a:t> </a:t>
            </a:r>
            <a:r>
              <a:rPr dirty="0" sz="1000">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based</a:t>
            </a:r>
            <a:r>
              <a:rPr dirty="0" sz="1000" spc="120">
                <a:solidFill>
                  <a:srgbClr val="010202"/>
                </a:solidFill>
                <a:latin typeface="Times New Roman"/>
                <a:cs typeface="Times New Roman"/>
              </a:rPr>
              <a:t> </a:t>
            </a:r>
            <a:r>
              <a:rPr dirty="0" sz="1000">
                <a:solidFill>
                  <a:srgbClr val="010202"/>
                </a:solidFill>
                <a:latin typeface="Times New Roman"/>
                <a:cs typeface="Times New Roman"/>
              </a:rPr>
              <a:t>upon</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a:solidFill>
                  <a:srgbClr val="010202"/>
                </a:solidFill>
                <a:latin typeface="Times New Roman"/>
                <a:cs typeface="Times New Roman"/>
              </a:rPr>
              <a:t>van</a:t>
            </a:r>
            <a:r>
              <a:rPr dirty="0" sz="1000" spc="120">
                <a:solidFill>
                  <a:srgbClr val="010202"/>
                </a:solidFill>
                <a:latin typeface="Times New Roman"/>
                <a:cs typeface="Times New Roman"/>
              </a:rPr>
              <a:t> </a:t>
            </a:r>
            <a:r>
              <a:rPr dirty="0" sz="1000">
                <a:solidFill>
                  <a:srgbClr val="010202"/>
                </a:solidFill>
                <a:latin typeface="Times New Roman"/>
                <a:cs typeface="Times New Roman"/>
              </a:rPr>
              <a:t>der</a:t>
            </a:r>
            <a:endParaRPr sz="1000">
              <a:latin typeface="Times New Roman"/>
              <a:cs typeface="Times New Roman"/>
            </a:endParaRPr>
          </a:p>
          <a:p>
            <a:pPr marL="38100" marR="40640">
              <a:lnSpc>
                <a:spcPct val="100000"/>
              </a:lnSpc>
              <a:spcBef>
                <a:spcPts val="370"/>
              </a:spcBef>
            </a:pP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 of state for mixtures, showed that if the value of the van der </a:t>
            </a:r>
            <a:r>
              <a:rPr dirty="0" sz="1000" spc="-20">
                <a:solidFill>
                  <a:srgbClr val="010202"/>
                </a:solidFill>
                <a:latin typeface="Times New Roman"/>
                <a:cs typeface="Times New Roman"/>
              </a:rPr>
              <a:t>Waals </a:t>
            </a:r>
            <a:r>
              <a:rPr dirty="0" sz="1000" spc="-5" i="1">
                <a:solidFill>
                  <a:srgbClr val="010202"/>
                </a:solidFill>
                <a:latin typeface="Times New Roman"/>
                <a:cs typeface="Times New Roman"/>
              </a:rPr>
              <a:t>“b” </a:t>
            </a:r>
            <a:r>
              <a:rPr dirty="0" sz="1000" spc="-5">
                <a:solidFill>
                  <a:srgbClr val="010202"/>
                </a:solidFill>
                <a:latin typeface="Times New Roman"/>
                <a:cs typeface="Times New Roman"/>
              </a:rPr>
              <a:t>is  the same for both components, then, in the binary </a:t>
            </a:r>
            <a:r>
              <a:rPr dirty="0" sz="1000" i="1">
                <a:solidFill>
                  <a:srgbClr val="010202"/>
                </a:solidFill>
                <a:latin typeface="Times New Roman"/>
                <a:cs typeface="Times New Roman"/>
              </a:rPr>
              <a:t>A–B</a:t>
            </a:r>
            <a:r>
              <a:rPr dirty="0" sz="1000" spc="-10" i="1">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14" name="object 14"/>
          <p:cNvSpPr txBox="1"/>
          <p:nvPr/>
        </p:nvSpPr>
        <p:spPr>
          <a:xfrm>
            <a:off x="419100" y="6914681"/>
            <a:ext cx="4547235" cy="389890"/>
          </a:xfrm>
          <a:prstGeom prst="rect">
            <a:avLst/>
          </a:prstGeom>
        </p:spPr>
        <p:txBody>
          <a:bodyPr wrap="square" lIns="0" tIns="57150" rIns="0" bIns="0" rtlCol="0" vert="horz">
            <a:spAutoFit/>
          </a:bodyPr>
          <a:lstStyle/>
          <a:p>
            <a:pPr marL="38100">
              <a:lnSpc>
                <a:spcPct val="100000"/>
              </a:lnSpc>
              <a:spcBef>
                <a:spcPts val="450"/>
              </a:spcBef>
            </a:pPr>
            <a:r>
              <a:rPr dirty="0" sz="700" spc="10">
                <a:solidFill>
                  <a:srgbClr val="010202"/>
                </a:solidFill>
                <a:latin typeface="Times New Roman"/>
                <a:cs typeface="Times New Roman"/>
              </a:rPr>
              <a:t>† </a:t>
            </a:r>
            <a:r>
              <a:rPr dirty="0" sz="900">
                <a:solidFill>
                  <a:srgbClr val="010202"/>
                </a:solidFill>
                <a:latin typeface="Times New Roman"/>
                <a:cs typeface="Times New Roman"/>
              </a:rPr>
              <a:t>J.H.Hildebrand, “Solubility XII, Regular Solutions,” </a:t>
            </a:r>
            <a:r>
              <a:rPr dirty="0" sz="900" i="1">
                <a:solidFill>
                  <a:srgbClr val="010202"/>
                </a:solidFill>
                <a:latin typeface="Times New Roman"/>
                <a:cs typeface="Times New Roman"/>
              </a:rPr>
              <a:t>J. Am. Chem. Soc. </a:t>
            </a:r>
            <a:r>
              <a:rPr dirty="0" sz="900">
                <a:solidFill>
                  <a:srgbClr val="010202"/>
                </a:solidFill>
                <a:latin typeface="Times New Roman"/>
                <a:cs typeface="Times New Roman"/>
              </a:rPr>
              <a:t>(1929), vol. 51, p.</a:t>
            </a:r>
            <a:r>
              <a:rPr dirty="0" sz="900" spc="-75">
                <a:solidFill>
                  <a:srgbClr val="010202"/>
                </a:solidFill>
                <a:latin typeface="Times New Roman"/>
                <a:cs typeface="Times New Roman"/>
              </a:rPr>
              <a:t> </a:t>
            </a:r>
            <a:r>
              <a:rPr dirty="0" sz="900">
                <a:solidFill>
                  <a:srgbClr val="010202"/>
                </a:solidFill>
                <a:latin typeface="Times New Roman"/>
                <a:cs typeface="Times New Roman"/>
              </a:rPr>
              <a:t>66.</a:t>
            </a:r>
            <a:endParaRPr sz="900">
              <a:latin typeface="Times New Roman"/>
              <a:cs typeface="Times New Roman"/>
            </a:endParaRPr>
          </a:p>
          <a:p>
            <a:pPr marL="44450">
              <a:lnSpc>
                <a:spcPct val="100000"/>
              </a:lnSpc>
              <a:spcBef>
                <a:spcPts val="355"/>
              </a:spcBef>
            </a:pPr>
            <a:r>
              <a:rPr dirty="0" baseline="31746" sz="1050">
                <a:solidFill>
                  <a:srgbClr val="010202"/>
                </a:solidFill>
                <a:latin typeface="Times New Roman"/>
                <a:cs typeface="Times New Roman"/>
              </a:rPr>
              <a:t>‡</a:t>
            </a:r>
            <a:r>
              <a:rPr dirty="0" sz="900">
                <a:solidFill>
                  <a:srgbClr val="010202"/>
                </a:solidFill>
                <a:latin typeface="Times New Roman"/>
                <a:cs typeface="Times New Roman"/>
              </a:rPr>
              <a:t>J.J.van </a:t>
            </a:r>
            <a:r>
              <a:rPr dirty="0" sz="900" spc="-10">
                <a:solidFill>
                  <a:srgbClr val="010202"/>
                </a:solidFill>
                <a:latin typeface="Times New Roman"/>
                <a:cs typeface="Times New Roman"/>
              </a:rPr>
              <a:t>Laar, </a:t>
            </a:r>
            <a:r>
              <a:rPr dirty="0" sz="900">
                <a:solidFill>
                  <a:srgbClr val="010202"/>
                </a:solidFill>
                <a:latin typeface="Times New Roman"/>
                <a:cs typeface="Times New Roman"/>
              </a:rPr>
              <a:t>“The </a:t>
            </a:r>
            <a:r>
              <a:rPr dirty="0" sz="900" spc="-20">
                <a:solidFill>
                  <a:srgbClr val="010202"/>
                </a:solidFill>
                <a:latin typeface="Times New Roman"/>
                <a:cs typeface="Times New Roman"/>
              </a:rPr>
              <a:t>Vapor </a:t>
            </a:r>
            <a:r>
              <a:rPr dirty="0" sz="900">
                <a:solidFill>
                  <a:srgbClr val="010202"/>
                </a:solidFill>
                <a:latin typeface="Times New Roman"/>
                <a:cs typeface="Times New Roman"/>
              </a:rPr>
              <a:t>Pressure of Binary Mixtures,” </a:t>
            </a:r>
            <a:r>
              <a:rPr dirty="0" sz="900" spc="-5" i="1">
                <a:solidFill>
                  <a:srgbClr val="010202"/>
                </a:solidFill>
                <a:latin typeface="Times New Roman"/>
                <a:cs typeface="Times New Roman"/>
              </a:rPr>
              <a:t>Z. </a:t>
            </a:r>
            <a:r>
              <a:rPr dirty="0" sz="900" i="1">
                <a:solidFill>
                  <a:srgbClr val="010202"/>
                </a:solidFill>
                <a:latin typeface="Times New Roman"/>
                <a:cs typeface="Times New Roman"/>
              </a:rPr>
              <a:t>Physik. Chem. </a:t>
            </a:r>
            <a:r>
              <a:rPr dirty="0" sz="900">
                <a:solidFill>
                  <a:srgbClr val="010202"/>
                </a:solidFill>
                <a:latin typeface="Times New Roman"/>
                <a:cs typeface="Times New Roman"/>
              </a:rPr>
              <a:t>(1910), vol. 72, p.</a:t>
            </a:r>
            <a:r>
              <a:rPr dirty="0" sz="900" spc="-30">
                <a:solidFill>
                  <a:srgbClr val="010202"/>
                </a:solidFill>
                <a:latin typeface="Times New Roman"/>
                <a:cs typeface="Times New Roman"/>
              </a:rPr>
              <a:t> </a:t>
            </a:r>
            <a:r>
              <a:rPr dirty="0" sz="900">
                <a:solidFill>
                  <a:srgbClr val="010202"/>
                </a:solidFill>
                <a:latin typeface="Times New Roman"/>
                <a:cs typeface="Times New Roman"/>
              </a:rPr>
              <a:t>723.</a:t>
            </a:r>
            <a:endParaRPr sz="9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55800" y="1861820"/>
            <a:ext cx="1152525" cy="18097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3832390" y="3467417"/>
            <a:ext cx="904875" cy="13335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769853" y="3470592"/>
            <a:ext cx="272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a:t>
            </a:r>
            <a:endParaRPr sz="1000">
              <a:latin typeface="Times New Roman"/>
              <a:cs typeface="Times New Roman"/>
            </a:endParaRPr>
          </a:p>
        </p:txBody>
      </p:sp>
      <p:sp>
        <p:nvSpPr>
          <p:cNvPr id="5" name="object 5"/>
          <p:cNvSpPr txBox="1"/>
          <p:nvPr/>
        </p:nvSpPr>
        <p:spPr>
          <a:xfrm>
            <a:off x="444484" y="3470451"/>
            <a:ext cx="3356610" cy="330835"/>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Subtraction of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unmixed components  </a:t>
            </a:r>
            <a:r>
              <a:rPr dirty="0" sz="1000" spc="-5">
                <a:solidFill>
                  <a:srgbClr val="010202"/>
                </a:solidFill>
                <a:latin typeface="Times New Roman"/>
                <a:cs typeface="Times New Roman"/>
              </a:rPr>
              <a:t>both sides of Eq. (9.70)</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6" name="object 6"/>
          <p:cNvSpPr/>
          <p:nvPr/>
        </p:nvSpPr>
        <p:spPr>
          <a:xfrm>
            <a:off x="1703387" y="3975417"/>
            <a:ext cx="1638300" cy="1809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721859" y="3940492"/>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(9.71)</a:t>
            </a:r>
            <a:endParaRPr sz="1000">
              <a:latin typeface="Times New Roman"/>
              <a:cs typeface="Times New Roman"/>
            </a:endParaRPr>
          </a:p>
        </p:txBody>
      </p:sp>
      <p:sp>
        <p:nvSpPr>
          <p:cNvPr id="8" name="object 8"/>
          <p:cNvSpPr txBox="1"/>
          <p:nvPr/>
        </p:nvSpPr>
        <p:spPr>
          <a:xfrm>
            <a:off x="444500" y="4562791"/>
            <a:ext cx="1034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 for any</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9" name="object 9"/>
          <p:cNvSpPr/>
          <p:nvPr/>
        </p:nvSpPr>
        <p:spPr>
          <a:xfrm>
            <a:off x="1708150" y="4915217"/>
            <a:ext cx="1647825" cy="1809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5298757"/>
            <a:ext cx="1323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for an ideal</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11" name="object 11"/>
          <p:cNvSpPr/>
          <p:nvPr/>
        </p:nvSpPr>
        <p:spPr>
          <a:xfrm>
            <a:off x="1812925" y="5660707"/>
            <a:ext cx="1438275" cy="1714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6034721"/>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13" name="object 13"/>
          <p:cNvSpPr/>
          <p:nvPr/>
        </p:nvSpPr>
        <p:spPr>
          <a:xfrm>
            <a:off x="1050925" y="6387147"/>
            <a:ext cx="2952750" cy="16192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721859" y="6301421"/>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(9.72)</a:t>
            </a:r>
            <a:endParaRPr sz="1000">
              <a:latin typeface="Times New Roman"/>
              <a:cs typeface="Times New Roman"/>
            </a:endParaRPr>
          </a:p>
        </p:txBody>
      </p:sp>
      <p:sp>
        <p:nvSpPr>
          <p:cNvPr id="15" name="object 15"/>
          <p:cNvSpPr txBox="1"/>
          <p:nvPr/>
        </p:nvSpPr>
        <p:spPr>
          <a:xfrm>
            <a:off x="419100" y="7008938"/>
            <a:ext cx="237363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solution,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id</a:t>
            </a:r>
            <a:r>
              <a:rPr dirty="0" sz="100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16" name="object 16"/>
          <p:cNvSpPr/>
          <p:nvPr/>
        </p:nvSpPr>
        <p:spPr>
          <a:xfrm>
            <a:off x="2074862" y="7370915"/>
            <a:ext cx="914400" cy="171450"/>
          </a:xfrm>
          <a:prstGeom prst="rect">
            <a:avLst/>
          </a:prstGeom>
          <a:blipFill>
            <a:blip r:embed="rId8" cstate="print"/>
            <a:stretch>
              <a:fillRect/>
            </a:stretch>
          </a:blipFill>
        </p:spPr>
        <p:txBody>
          <a:bodyPr wrap="square" lIns="0" tIns="0" rIns="0" bIns="0" rtlCol="0"/>
          <a:lstStyle/>
          <a:p/>
        </p:txBody>
      </p:sp>
      <p:sp>
        <p:nvSpPr>
          <p:cNvPr id="17" name="object 17"/>
          <p:cNvSpPr txBox="1"/>
          <p:nvPr/>
        </p:nvSpPr>
        <p:spPr>
          <a:xfrm>
            <a:off x="4721859" y="736456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(9.73)</a:t>
            </a:r>
            <a:endParaRPr sz="1000">
              <a:latin typeface="Times New Roman"/>
              <a:cs typeface="Times New Roman"/>
            </a:endParaRPr>
          </a:p>
        </p:txBody>
      </p:sp>
      <p:sp>
        <p:nvSpPr>
          <p:cNvPr id="18" name="object 18"/>
          <p:cNvSpPr/>
          <p:nvPr/>
        </p:nvSpPr>
        <p:spPr>
          <a:xfrm>
            <a:off x="1854200" y="966787"/>
            <a:ext cx="2476500" cy="161925"/>
          </a:xfrm>
          <a:prstGeom prst="rect">
            <a:avLst/>
          </a:prstGeom>
          <a:blipFill>
            <a:blip r:embed="rId9" cstate="print"/>
            <a:stretch>
              <a:fillRect/>
            </a:stretch>
          </a:blipFill>
        </p:spPr>
        <p:txBody>
          <a:bodyPr wrap="square" lIns="0" tIns="0" rIns="0" bIns="0" rtlCol="0"/>
          <a:lstStyle/>
          <a:p/>
        </p:txBody>
      </p:sp>
      <p:sp>
        <p:nvSpPr>
          <p:cNvPr id="19" name="object 19"/>
          <p:cNvSpPr txBox="1"/>
          <p:nvPr/>
        </p:nvSpPr>
        <p:spPr>
          <a:xfrm>
            <a:off x="431800" y="403225"/>
            <a:ext cx="4635500" cy="2902585"/>
          </a:xfrm>
          <a:prstGeom prst="rect">
            <a:avLst/>
          </a:prstGeom>
        </p:spPr>
        <p:txBody>
          <a:bodyPr wrap="square" lIns="0" tIns="12700" rIns="0" bIns="0" rtlCol="0" vert="horz">
            <a:spAutoFit/>
          </a:bodyPr>
          <a:lstStyle/>
          <a:p>
            <a:pPr marL="25400">
              <a:lnSpc>
                <a:spcPct val="100000"/>
              </a:lnSpc>
              <a:spcBef>
                <a:spcPts val="100"/>
              </a:spcBef>
            </a:pPr>
            <a:r>
              <a:rPr dirty="0" sz="1000">
                <a:solidFill>
                  <a:srgbClr val="231F20"/>
                </a:solidFill>
                <a:latin typeface="Times New Roman"/>
                <a:cs typeface="Times New Roman"/>
              </a:rPr>
              <a:t>284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63500">
              <a:lnSpc>
                <a:spcPct val="100000"/>
              </a:lnSpc>
              <a:spcBef>
                <a:spcPts val="790"/>
              </a:spcBef>
            </a:pPr>
            <a:r>
              <a:rPr dirty="0" sz="1000" spc="-5">
                <a:solidFill>
                  <a:srgbClr val="010202"/>
                </a:solidFill>
                <a:latin typeface="Times New Roman"/>
                <a:cs typeface="Times New Roman"/>
              </a:rPr>
              <a:t>Hildebrand defined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solution as one in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which</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050">
              <a:latin typeface="Times New Roman"/>
              <a:cs typeface="Times New Roman"/>
            </a:endParaRPr>
          </a:p>
          <a:p>
            <a:pPr algn="just" marL="25400" marR="28575">
              <a:lnSpc>
                <a:spcPct val="100000"/>
              </a:lnSpc>
            </a:pPr>
            <a:r>
              <a:rPr dirty="0" sz="1000">
                <a:solidFill>
                  <a:srgbClr val="010202"/>
                </a:solidFill>
                <a:latin typeface="Times New Roman"/>
                <a:cs typeface="Times New Roman"/>
              </a:rPr>
              <a:t>The properties of a regular solution are best examined by means of the concept of excess  </a:t>
            </a:r>
            <a:r>
              <a:rPr dirty="0" sz="1000" spc="-5">
                <a:solidFill>
                  <a:srgbClr val="010202"/>
                </a:solidFill>
                <a:latin typeface="Times New Roman"/>
                <a:cs typeface="Times New Roman"/>
              </a:rPr>
              <a:t>functions. The excess value of an extensive thermodynamic solution property is simply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its actual value and the value that it would have if the </a:t>
            </a:r>
            <a:r>
              <a:rPr dirty="0" sz="1000" spc="-5">
                <a:solidFill>
                  <a:srgbClr val="010202"/>
                </a:solidFill>
                <a:latin typeface="Times New Roman"/>
                <a:cs typeface="Times New Roman"/>
              </a:rPr>
              <a:t>solution  were ideal, e.g., as applied to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a:p>
            <a:pPr>
              <a:lnSpc>
                <a:spcPct val="100000"/>
              </a:lnSpc>
            </a:pPr>
            <a:endParaRPr sz="1100">
              <a:latin typeface="Times New Roman"/>
              <a:cs typeface="Times New Roman"/>
            </a:endParaRPr>
          </a:p>
          <a:p>
            <a:pPr algn="r" marR="17780">
              <a:lnSpc>
                <a:spcPct val="100000"/>
              </a:lnSpc>
              <a:spcBef>
                <a:spcPts val="635"/>
              </a:spcBef>
            </a:pPr>
            <a:r>
              <a:rPr dirty="0" sz="1000">
                <a:solidFill>
                  <a:srgbClr val="010202"/>
                </a:solidFill>
                <a:latin typeface="Times New Roman"/>
                <a:cs typeface="Times New Roman"/>
              </a:rPr>
              <a:t>(9.70)</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25400">
              <a:lnSpc>
                <a:spcPct val="100000"/>
              </a:lnSpc>
            </a:pPr>
            <a:r>
              <a:rPr dirty="0" sz="1000">
                <a:solidFill>
                  <a:srgbClr val="010202"/>
                </a:solidFill>
                <a:latin typeface="Times New Roman"/>
                <a:cs typeface="Times New Roman"/>
              </a:rPr>
              <a:t>where</a:t>
            </a:r>
            <a:endParaRPr sz="1000">
              <a:latin typeface="Times New Roman"/>
              <a:cs typeface="Times New Roman"/>
            </a:endParaRPr>
          </a:p>
          <a:p>
            <a:pPr>
              <a:lnSpc>
                <a:spcPct val="100000"/>
              </a:lnSpc>
              <a:spcBef>
                <a:spcPts val="5"/>
              </a:spcBef>
            </a:pPr>
            <a:endParaRPr sz="1050">
              <a:latin typeface="Times New Roman"/>
              <a:cs typeface="Times New Roman"/>
            </a:endParaRPr>
          </a:p>
          <a:p>
            <a:pPr marL="165100">
              <a:lnSpc>
                <a:spcPct val="100000"/>
              </a:lnSpc>
            </a:pP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solution</a:t>
            </a:r>
            <a:endParaRPr sz="1000">
              <a:latin typeface="Times New Roman"/>
              <a:cs typeface="Times New Roman"/>
            </a:endParaRPr>
          </a:p>
          <a:p>
            <a:pPr marL="152400">
              <a:lnSpc>
                <a:spcPct val="100000"/>
              </a:lnSpc>
              <a:spcBef>
                <a:spcPts val="259"/>
              </a:spcBef>
            </a:pPr>
            <a:r>
              <a:rPr dirty="0" sz="1000" i="1">
                <a:solidFill>
                  <a:srgbClr val="010202"/>
                </a:solidFill>
                <a:latin typeface="Times New Roman"/>
                <a:cs typeface="Times New Roman"/>
              </a:rPr>
              <a:t>G</a:t>
            </a:r>
            <a:r>
              <a:rPr dirty="0" baseline="33333" sz="1125">
                <a:solidFill>
                  <a:srgbClr val="010202"/>
                </a:solidFill>
                <a:latin typeface="Times New Roman"/>
                <a:cs typeface="Times New Roman"/>
              </a:rPr>
              <a:t>id</a:t>
            </a:r>
            <a:r>
              <a:rPr dirty="0" sz="1000">
                <a:solidFill>
                  <a:srgbClr val="010202"/>
                </a:solidFill>
                <a:latin typeface="Times New Roman"/>
                <a:cs typeface="Times New Roman"/>
              </a:rPr>
              <a:t>=the </a:t>
            </a:r>
            <a:r>
              <a:rPr dirty="0" sz="1000" spc="-5">
                <a:solidFill>
                  <a:srgbClr val="010202"/>
                </a:solidFill>
                <a:latin typeface="Times New Roman"/>
                <a:cs typeface="Times New Roman"/>
              </a:rPr>
              <a:t>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which the solution would have if it were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ideal</a:t>
            </a:r>
            <a:endParaRPr sz="1000">
              <a:latin typeface="Times New Roman"/>
              <a:cs typeface="Times New Roman"/>
            </a:endParaRPr>
          </a:p>
          <a:p>
            <a:pPr marL="152400">
              <a:lnSpc>
                <a:spcPct val="100000"/>
              </a:lnSpc>
              <a:spcBef>
                <a:spcPts val="270"/>
              </a:spcBef>
            </a:pPr>
            <a:r>
              <a:rPr dirty="0" sz="1000" i="1">
                <a:solidFill>
                  <a:srgbClr val="010202"/>
                </a:solidFill>
                <a:latin typeface="Times New Roman"/>
                <a:cs typeface="Times New Roman"/>
              </a:rPr>
              <a:t>G</a:t>
            </a:r>
            <a:r>
              <a:rPr dirty="0" baseline="33333" sz="1125">
                <a:solidFill>
                  <a:srgbClr val="010202"/>
                </a:solidFill>
                <a:latin typeface="Times New Roman"/>
                <a:cs typeface="Times New Roman"/>
              </a:rPr>
              <a:t>XS</a:t>
            </a:r>
            <a:r>
              <a:rPr dirty="0" sz="1000">
                <a:solidFill>
                  <a:srgbClr val="010202"/>
                </a:solidFill>
                <a:latin typeface="Times New Roman"/>
                <a:cs typeface="Times New Roman"/>
              </a:rPr>
              <a:t>=the </a:t>
            </a:r>
            <a:r>
              <a:rPr dirty="0" sz="1000" spc="-5">
                <a:solidFill>
                  <a:srgbClr val="010202"/>
                </a:solidFill>
                <a:latin typeface="Times New Roman"/>
                <a:cs typeface="Times New Roman"/>
              </a:rPr>
              <a:t>excess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267</a:t>
            </a:r>
            <a:endParaRPr sz="1000">
              <a:latin typeface="Times New Roman"/>
              <a:cs typeface="Times New Roman"/>
            </a:endParaRPr>
          </a:p>
        </p:txBody>
      </p:sp>
      <p:sp>
        <p:nvSpPr>
          <p:cNvPr id="3" name="object 3"/>
          <p:cNvSpPr txBox="1"/>
          <p:nvPr/>
        </p:nvSpPr>
        <p:spPr>
          <a:xfrm>
            <a:off x="546100" y="744855"/>
            <a:ext cx="179578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If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 </a:t>
            </a:r>
            <a:r>
              <a:rPr dirty="0" sz="1000" spc="-5">
                <a:solidFill>
                  <a:srgbClr val="010202"/>
                </a:solidFill>
                <a:latin typeface="Times New Roman"/>
                <a:cs typeface="Times New Roman"/>
              </a:rPr>
              <a:t>varies with temperature,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4" name="object 4"/>
          <p:cNvSpPr/>
          <p:nvPr/>
        </p:nvSpPr>
        <p:spPr>
          <a:xfrm>
            <a:off x="2344737" y="713105"/>
            <a:ext cx="285750" cy="1619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2659062" y="744855"/>
            <a:ext cx="21024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has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nonzero value, i.e., from Eq.</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(9.41)</a:t>
            </a:r>
            <a:endParaRPr sz="1000">
              <a:latin typeface="Times New Roman"/>
              <a:cs typeface="Times New Roman"/>
            </a:endParaRPr>
          </a:p>
        </p:txBody>
      </p:sp>
      <p:sp>
        <p:nvSpPr>
          <p:cNvPr id="6" name="object 6"/>
          <p:cNvSpPr/>
          <p:nvPr/>
        </p:nvSpPr>
        <p:spPr>
          <a:xfrm>
            <a:off x="1755775" y="1153947"/>
            <a:ext cx="1543050" cy="447675"/>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123950" y="1839125"/>
            <a:ext cx="3238500" cy="31051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878852" y="5146827"/>
            <a:ext cx="3781425" cy="596900"/>
          </a:xfrm>
          <a:prstGeom prst="rect">
            <a:avLst/>
          </a:prstGeom>
        </p:spPr>
        <p:txBody>
          <a:bodyPr wrap="square" lIns="0" tIns="27939" rIns="0" bIns="0" rtlCol="0" vert="horz">
            <a:spAutoFit/>
          </a:bodyPr>
          <a:lstStyle/>
          <a:p>
            <a:pPr algn="just" marL="469900" marR="5080" indent="-457200">
              <a:lnSpc>
                <a:spcPts val="1100"/>
              </a:lnSpc>
              <a:spcBef>
                <a:spcPts val="219"/>
              </a:spcBef>
            </a:pPr>
            <a:r>
              <a:rPr dirty="0" sz="1000" spc="20" b="1">
                <a:solidFill>
                  <a:srgbClr val="010202"/>
                </a:solidFill>
                <a:latin typeface="Times New Roman"/>
                <a:cs typeface="Times New Roman"/>
              </a:rPr>
              <a:t>Figure </a:t>
            </a:r>
            <a:r>
              <a:rPr dirty="0" sz="1000" spc="15" b="1">
                <a:solidFill>
                  <a:srgbClr val="010202"/>
                </a:solidFill>
                <a:latin typeface="Times New Roman"/>
                <a:cs typeface="Times New Roman"/>
              </a:rPr>
              <a:t>9.8 </a:t>
            </a:r>
            <a:r>
              <a:rPr dirty="0" sz="1000" spc="20">
                <a:solidFill>
                  <a:srgbClr val="010202"/>
                </a:solidFill>
                <a:latin typeface="Times New Roman"/>
                <a:cs typeface="Times New Roman"/>
              </a:rPr>
              <a:t>Activities </a:t>
            </a:r>
            <a:r>
              <a:rPr dirty="0" sz="1000" spc="10">
                <a:solidFill>
                  <a:srgbClr val="010202"/>
                </a:solidFill>
                <a:latin typeface="Times New Roman"/>
                <a:cs typeface="Times New Roman"/>
              </a:rPr>
              <a:t>in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system iron-nickel </a:t>
            </a:r>
            <a:r>
              <a:rPr dirty="0" sz="1000" spc="10">
                <a:solidFill>
                  <a:srgbClr val="010202"/>
                </a:solidFill>
                <a:latin typeface="Times New Roman"/>
                <a:cs typeface="Times New Roman"/>
              </a:rPr>
              <a:t>at </a:t>
            </a:r>
            <a:r>
              <a:rPr dirty="0" sz="1000" spc="20">
                <a:solidFill>
                  <a:srgbClr val="010202"/>
                </a:solidFill>
                <a:latin typeface="Times New Roman"/>
                <a:cs typeface="Times New Roman"/>
              </a:rPr>
              <a:t>1600°C.</a:t>
            </a:r>
            <a:r>
              <a:rPr dirty="0" sz="1000" spc="210">
                <a:solidFill>
                  <a:srgbClr val="010202"/>
                </a:solidFill>
                <a:latin typeface="Times New Roman"/>
                <a:cs typeface="Times New Roman"/>
              </a:rPr>
              <a:t> </a:t>
            </a:r>
            <a:r>
              <a:rPr dirty="0" sz="1000" spc="25">
                <a:solidFill>
                  <a:srgbClr val="010202"/>
                </a:solidFill>
                <a:latin typeface="Times New Roman"/>
                <a:cs typeface="Times New Roman"/>
              </a:rPr>
              <a:t>(From  </a:t>
            </a:r>
            <a:r>
              <a:rPr dirty="0" sz="1000">
                <a:solidFill>
                  <a:srgbClr val="010202"/>
                </a:solidFill>
                <a:latin typeface="Times New Roman"/>
                <a:cs typeface="Times New Roman"/>
              </a:rPr>
              <a:t>G.R.Zellars, S.L.Payne, J.P.Morris, and R.L.Kipp, “The Ac-  tivities of Iron and Nickel in Liquid Fe-Ni Alloys,” </a:t>
            </a:r>
            <a:r>
              <a:rPr dirty="0" sz="1000" spc="-10" i="1">
                <a:solidFill>
                  <a:srgbClr val="010202"/>
                </a:solidFill>
                <a:latin typeface="Times New Roman"/>
                <a:cs typeface="Times New Roman"/>
              </a:rPr>
              <a:t>Trans.  </a:t>
            </a:r>
            <a:r>
              <a:rPr dirty="0" sz="1000" i="1">
                <a:solidFill>
                  <a:srgbClr val="010202"/>
                </a:solidFill>
                <a:latin typeface="Times New Roman"/>
                <a:cs typeface="Times New Roman"/>
              </a:rPr>
              <a:t>AIME </a:t>
            </a:r>
            <a:r>
              <a:rPr dirty="0" sz="1000">
                <a:solidFill>
                  <a:srgbClr val="010202"/>
                </a:solidFill>
                <a:latin typeface="Times New Roman"/>
                <a:cs typeface="Times New Roman"/>
              </a:rPr>
              <a:t>(1959), vol. 215, p.</a:t>
            </a:r>
            <a:r>
              <a:rPr dirty="0" sz="1000" spc="-10">
                <a:solidFill>
                  <a:srgbClr val="010202"/>
                </a:solidFill>
                <a:latin typeface="Times New Roman"/>
                <a:cs typeface="Times New Roman"/>
              </a:rPr>
              <a:t> </a:t>
            </a:r>
            <a:r>
              <a:rPr dirty="0" sz="1000">
                <a:solidFill>
                  <a:srgbClr val="010202"/>
                </a:solidFill>
                <a:latin typeface="Times New Roman"/>
                <a:cs typeface="Times New Roman"/>
              </a:rPr>
              <a:t>181.)</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285</a:t>
            </a:r>
            <a:endParaRPr sz="1000">
              <a:latin typeface="Times New Roman"/>
              <a:cs typeface="Times New Roman"/>
            </a:endParaRPr>
          </a:p>
        </p:txBody>
      </p:sp>
      <p:sp>
        <p:nvSpPr>
          <p:cNvPr id="3" name="object 3"/>
          <p:cNvSpPr txBox="1"/>
          <p:nvPr/>
        </p:nvSpPr>
        <p:spPr>
          <a:xfrm>
            <a:off x="444500" y="1299844"/>
            <a:ext cx="3467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546225" y="1614169"/>
            <a:ext cx="1962150" cy="1619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1978659"/>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6" name="object 6"/>
          <p:cNvSpPr/>
          <p:nvPr/>
        </p:nvSpPr>
        <p:spPr>
          <a:xfrm>
            <a:off x="1629727" y="2331085"/>
            <a:ext cx="1762125" cy="16192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627079" y="2448559"/>
            <a:ext cx="3886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(9.74a)</a:t>
            </a:r>
            <a:endParaRPr sz="1000">
              <a:latin typeface="Times New Roman"/>
              <a:cs typeface="Times New Roman"/>
            </a:endParaRPr>
          </a:p>
        </p:txBody>
      </p:sp>
      <p:sp>
        <p:nvSpPr>
          <p:cNvPr id="8" name="object 8"/>
          <p:cNvSpPr/>
          <p:nvPr/>
        </p:nvSpPr>
        <p:spPr>
          <a:xfrm>
            <a:off x="1802447" y="2975610"/>
            <a:ext cx="1409700" cy="2095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632959" y="3083559"/>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(9.74b)</a:t>
            </a:r>
            <a:endParaRPr sz="1000">
              <a:latin typeface="Times New Roman"/>
              <a:cs typeface="Times New Roman"/>
            </a:endParaRPr>
          </a:p>
        </p:txBody>
      </p:sp>
      <p:sp>
        <p:nvSpPr>
          <p:cNvPr id="10" name="object 10"/>
          <p:cNvSpPr/>
          <p:nvPr/>
        </p:nvSpPr>
        <p:spPr>
          <a:xfrm>
            <a:off x="1800377" y="3588384"/>
            <a:ext cx="590550" cy="161925"/>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2387752" y="3620134"/>
            <a:ext cx="4203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and</a:t>
            </a:r>
            <a:r>
              <a:rPr dirty="0" sz="1000" spc="40">
                <a:solidFill>
                  <a:srgbClr val="010202"/>
                </a:solidFill>
                <a:latin typeface="Times New Roman"/>
                <a:cs typeface="Times New Roman"/>
              </a:rPr>
              <a:t> </a:t>
            </a:r>
            <a:r>
              <a:rPr dirty="0" sz="1000">
                <a:solidFill>
                  <a:srgbClr val="010202"/>
                </a:solidFill>
                <a:latin typeface="Times New Roman"/>
                <a:cs typeface="Times New Roman"/>
              </a:rPr>
              <a:t>ln</a:t>
            </a:r>
            <a:endParaRPr sz="1000">
              <a:latin typeface="Times New Roman"/>
              <a:cs typeface="Times New Roman"/>
            </a:endParaRPr>
          </a:p>
        </p:txBody>
      </p:sp>
      <p:sp>
        <p:nvSpPr>
          <p:cNvPr id="12" name="object 12"/>
          <p:cNvSpPr/>
          <p:nvPr/>
        </p:nvSpPr>
        <p:spPr>
          <a:xfrm>
            <a:off x="2844952" y="3588384"/>
            <a:ext cx="561987" cy="161925"/>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3403765" y="3620134"/>
            <a:ext cx="163766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substitution of which into</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Eq.</a:t>
            </a:r>
            <a:endParaRPr sz="1000">
              <a:latin typeface="Times New Roman"/>
              <a:cs typeface="Times New Roman"/>
            </a:endParaRPr>
          </a:p>
        </p:txBody>
      </p:sp>
      <p:sp>
        <p:nvSpPr>
          <p:cNvPr id="14" name="object 14"/>
          <p:cNvSpPr txBox="1"/>
          <p:nvPr/>
        </p:nvSpPr>
        <p:spPr>
          <a:xfrm>
            <a:off x="444500" y="3620134"/>
            <a:ext cx="1319530" cy="330200"/>
          </a:xfrm>
          <a:prstGeom prst="rect">
            <a:avLst/>
          </a:prstGeom>
        </p:spPr>
        <p:txBody>
          <a:bodyPr wrap="square" lIns="0" tIns="12700" rIns="0" bIns="0" rtlCol="0" vert="horz">
            <a:spAutoFit/>
          </a:bodyPr>
          <a:lstStyle/>
          <a:p>
            <a:pPr marL="12700" marR="5080" indent="-635">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regular solution, ln  (9.74a)</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5" name="object 15"/>
          <p:cNvSpPr/>
          <p:nvPr/>
        </p:nvSpPr>
        <p:spPr>
          <a:xfrm>
            <a:off x="1917700" y="4124959"/>
            <a:ext cx="1228725" cy="209550"/>
          </a:xfrm>
          <a:prstGeom prst="rect">
            <a:avLst/>
          </a:prstGeom>
          <a:blipFill>
            <a:blip r:embed="rId7" cstate="print"/>
            <a:stretch>
              <a:fillRect/>
            </a:stretch>
          </a:blipFill>
        </p:spPr>
        <p:txBody>
          <a:bodyPr wrap="square" lIns="0" tIns="0" rIns="0" bIns="0" rtlCol="0"/>
          <a:lstStyle/>
          <a:p/>
        </p:txBody>
      </p:sp>
      <p:sp>
        <p:nvSpPr>
          <p:cNvPr id="16" name="object 16"/>
          <p:cNvSpPr txBox="1"/>
          <p:nvPr/>
        </p:nvSpPr>
        <p:spPr>
          <a:xfrm>
            <a:off x="4671059" y="424243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(9.75)</a:t>
            </a:r>
            <a:endParaRPr sz="1000">
              <a:latin typeface="Times New Roman"/>
              <a:cs typeface="Times New Roman"/>
            </a:endParaRPr>
          </a:p>
        </p:txBody>
      </p:sp>
      <p:sp>
        <p:nvSpPr>
          <p:cNvPr id="17" name="object 17"/>
          <p:cNvSpPr txBox="1"/>
          <p:nvPr/>
        </p:nvSpPr>
        <p:spPr>
          <a:xfrm>
            <a:off x="444500" y="4712334"/>
            <a:ext cx="1279525" cy="177800"/>
          </a:xfrm>
          <a:prstGeom prst="rect">
            <a:avLst/>
          </a:prstGeom>
        </p:spPr>
        <p:txBody>
          <a:bodyPr wrap="square" lIns="0" tIns="12700" rIns="0" bIns="0" rtlCol="0" vert="horz">
            <a:spAutoFit/>
          </a:bodyPr>
          <a:lstStyle/>
          <a:p>
            <a:pPr marL="12700">
              <a:lnSpc>
                <a:spcPct val="100000"/>
              </a:lnSpc>
              <a:spcBef>
                <a:spcPts val="100"/>
              </a:spcBef>
            </a:pP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from Eq (9.69),</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8" name="object 18"/>
          <p:cNvSpPr/>
          <p:nvPr/>
        </p:nvSpPr>
        <p:spPr>
          <a:xfrm>
            <a:off x="1989137" y="5074284"/>
            <a:ext cx="1085850" cy="200025"/>
          </a:xfrm>
          <a:prstGeom prst="rect">
            <a:avLst/>
          </a:prstGeom>
          <a:blipFill>
            <a:blip r:embed="rId8" cstate="print"/>
            <a:stretch>
              <a:fillRect/>
            </a:stretch>
          </a:blipFill>
        </p:spPr>
        <p:txBody>
          <a:bodyPr wrap="square" lIns="0" tIns="0" rIns="0" bIns="0" rtlCol="0"/>
          <a:lstStyle/>
          <a:p/>
        </p:txBody>
      </p:sp>
      <p:sp>
        <p:nvSpPr>
          <p:cNvPr id="19" name="object 19"/>
          <p:cNvSpPr txBox="1"/>
          <p:nvPr/>
        </p:nvSpPr>
        <p:spPr>
          <a:xfrm>
            <a:off x="406380" y="5182233"/>
            <a:ext cx="4676140" cy="835025"/>
          </a:xfrm>
          <a:prstGeom prst="rect">
            <a:avLst/>
          </a:prstGeom>
        </p:spPr>
        <p:txBody>
          <a:bodyPr wrap="square" lIns="0" tIns="12700" rIns="0" bIns="0" rtlCol="0" vert="horz">
            <a:spAutoFit/>
          </a:bodyPr>
          <a:lstStyle/>
          <a:p>
            <a:pPr algn="r" marR="83185">
              <a:lnSpc>
                <a:spcPct val="100000"/>
              </a:lnSpc>
              <a:spcBef>
                <a:spcPts val="100"/>
              </a:spcBef>
            </a:pPr>
            <a:r>
              <a:rPr dirty="0" sz="1000">
                <a:solidFill>
                  <a:srgbClr val="010202"/>
                </a:solidFill>
                <a:latin typeface="Times New Roman"/>
                <a:cs typeface="Times New Roman"/>
              </a:rPr>
              <a:t>(9.76)</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marL="50800" marR="43180">
              <a:lnSpc>
                <a:spcPct val="100000"/>
              </a:lnSpc>
            </a:pPr>
            <a:r>
              <a:rPr dirty="0" sz="1000">
                <a:solidFill>
                  <a:srgbClr val="010202"/>
                </a:solidFill>
                <a:latin typeface="Times New Roman"/>
                <a:cs typeface="Times New Roman"/>
              </a:rPr>
              <a:t>It is thus seen that </a:t>
            </a:r>
            <a:r>
              <a:rPr dirty="0" sz="1000" spc="10" i="1">
                <a:solidFill>
                  <a:srgbClr val="010202"/>
                </a:solidFill>
                <a:latin typeface="Times New Roman"/>
                <a:cs typeface="Times New Roman"/>
              </a:rPr>
              <a:t>G</a:t>
            </a:r>
            <a:r>
              <a:rPr dirty="0" baseline="33333" sz="1125" spc="15">
                <a:solidFill>
                  <a:srgbClr val="010202"/>
                </a:solidFill>
                <a:latin typeface="Times New Roman"/>
                <a:cs typeface="Times New Roman"/>
              </a:rPr>
              <a:t>XS </a:t>
            </a:r>
            <a:r>
              <a:rPr dirty="0" sz="1000">
                <a:solidFill>
                  <a:srgbClr val="010202"/>
                </a:solidFill>
                <a:latin typeface="Times New Roman"/>
                <a:cs typeface="Times New Roman"/>
              </a:rPr>
              <a:t>for a regular solution is independent of temperature. This can also  </a:t>
            </a:r>
            <a:r>
              <a:rPr dirty="0" sz="1000" spc="-5">
                <a:solidFill>
                  <a:srgbClr val="010202"/>
                </a:solidFill>
                <a:latin typeface="Times New Roman"/>
                <a:cs typeface="Times New Roman"/>
              </a:rPr>
              <a:t>been shown as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follows:</a:t>
            </a:r>
            <a:endParaRPr sz="1000">
              <a:latin typeface="Times New Roman"/>
              <a:cs typeface="Times New Roman"/>
            </a:endParaRPr>
          </a:p>
        </p:txBody>
      </p:sp>
      <p:sp>
        <p:nvSpPr>
          <p:cNvPr id="20" name="object 20"/>
          <p:cNvSpPr/>
          <p:nvPr/>
        </p:nvSpPr>
        <p:spPr>
          <a:xfrm>
            <a:off x="1693862" y="6191402"/>
            <a:ext cx="1676400" cy="485775"/>
          </a:xfrm>
          <a:prstGeom prst="rect">
            <a:avLst/>
          </a:prstGeom>
          <a:blipFill>
            <a:blip r:embed="rId9" cstate="print"/>
            <a:stretch>
              <a:fillRect/>
            </a:stretch>
          </a:blipFill>
        </p:spPr>
        <p:txBody>
          <a:bodyPr wrap="square" lIns="0" tIns="0" rIns="0" bIns="0" rtlCol="0"/>
          <a:lstStyle/>
          <a:p/>
        </p:txBody>
      </p:sp>
      <p:sp>
        <p:nvSpPr>
          <p:cNvPr id="21" name="object 21"/>
          <p:cNvSpPr txBox="1"/>
          <p:nvPr/>
        </p:nvSpPr>
        <p:spPr>
          <a:xfrm>
            <a:off x="419100" y="6914197"/>
            <a:ext cx="4648835" cy="330200"/>
          </a:xfrm>
          <a:prstGeom prst="rect">
            <a:avLst/>
          </a:prstGeom>
        </p:spPr>
        <p:txBody>
          <a:bodyPr wrap="square" lIns="0" tIns="12700" rIns="0" bIns="0" rtlCol="0" vert="horz">
            <a:spAutoFit/>
          </a:bodyPr>
          <a:lstStyle/>
          <a:p>
            <a:pPr marL="38100" marR="30480" indent="-635">
              <a:lnSpc>
                <a:spcPct val="100000"/>
              </a:lnSpc>
              <a:spcBef>
                <a:spcPts val="100"/>
              </a:spcBef>
            </a:pPr>
            <a:r>
              <a:rPr dirty="0" sz="1000">
                <a:solidFill>
                  <a:srgbClr val="010202"/>
                </a:solidFill>
                <a:latin typeface="Times New Roman"/>
                <a:cs typeface="Times New Roman"/>
              </a:rPr>
              <a:t>and, as </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XS </a:t>
            </a:r>
            <a:r>
              <a:rPr dirty="0" sz="1000">
                <a:solidFill>
                  <a:srgbClr val="010202"/>
                </a:solidFill>
                <a:latin typeface="Times New Roman"/>
                <a:cs typeface="Times New Roman"/>
              </a:rPr>
              <a:t>for a regular solution is zero, then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and hence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 are independent </a:t>
            </a:r>
            <a:r>
              <a:rPr dirty="0" sz="1000" spc="-5">
                <a:solidFill>
                  <a:srgbClr val="010202"/>
                </a:solidFill>
                <a:latin typeface="Times New Roman"/>
                <a:cs typeface="Times New Roman"/>
              </a:rPr>
              <a:t>of  temperature. From Eqs. (9.74a), (9.74b), and (9.75), at any given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composition,</a:t>
            </a:r>
            <a:endParaRPr sz="1000">
              <a:latin typeface="Times New Roman"/>
              <a:cs typeface="Times New Roman"/>
            </a:endParaRPr>
          </a:p>
        </p:txBody>
      </p:sp>
      <p:sp>
        <p:nvSpPr>
          <p:cNvPr id="22" name="object 22"/>
          <p:cNvSpPr/>
          <p:nvPr/>
        </p:nvSpPr>
        <p:spPr>
          <a:xfrm>
            <a:off x="1274762" y="7419022"/>
            <a:ext cx="2505075" cy="190500"/>
          </a:xfrm>
          <a:prstGeom prst="rect">
            <a:avLst/>
          </a:prstGeom>
          <a:blipFill>
            <a:blip r:embed="rId10" cstate="print"/>
            <a:stretch>
              <a:fillRect/>
            </a:stretch>
          </a:blipFill>
        </p:spPr>
        <p:txBody>
          <a:bodyPr wrap="square" lIns="0" tIns="0" rIns="0" bIns="0" rtlCol="0"/>
          <a:lstStyle/>
          <a:p/>
        </p:txBody>
      </p:sp>
      <p:sp>
        <p:nvSpPr>
          <p:cNvPr id="23" name="object 23"/>
          <p:cNvSpPr txBox="1"/>
          <p:nvPr/>
        </p:nvSpPr>
        <p:spPr>
          <a:xfrm>
            <a:off x="469900" y="697071"/>
            <a:ext cx="272415"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Now</a:t>
            </a:r>
            <a:endParaRPr sz="1000">
              <a:latin typeface="Times New Roman"/>
              <a:cs typeface="Times New Roman"/>
            </a:endParaRPr>
          </a:p>
        </p:txBody>
      </p:sp>
      <p:sp>
        <p:nvSpPr>
          <p:cNvPr id="24" name="object 24"/>
          <p:cNvSpPr/>
          <p:nvPr/>
        </p:nvSpPr>
        <p:spPr>
          <a:xfrm>
            <a:off x="1244600" y="887412"/>
            <a:ext cx="3390900" cy="371475"/>
          </a:xfrm>
          <a:prstGeom prst="rect">
            <a:avLst/>
          </a:prstGeom>
          <a:blipFill>
            <a:blip r:embed="rId11" cstate="print"/>
            <a:stretch>
              <a:fillRect/>
            </a:stretch>
          </a:blipFill>
        </p:spPr>
        <p:txBody>
          <a:bodyPr wrap="square" lIns="0" tIns="0" rIns="0" bIns="0" rtlCol="0"/>
          <a:lstStyl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400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286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and hence,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3" name="object 3"/>
          <p:cNvSpPr/>
          <p:nvPr/>
        </p:nvSpPr>
        <p:spPr>
          <a:xfrm>
            <a:off x="1608137" y="1017905"/>
            <a:ext cx="1838325" cy="342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563369"/>
            <a:ext cx="4650105" cy="7874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Eq. (9.77) is of considerable practical use in converting activity data for a regular</a:t>
            </a:r>
            <a:r>
              <a:rPr dirty="0" sz="1000" spc="-95">
                <a:solidFill>
                  <a:srgbClr val="010202"/>
                </a:solidFill>
                <a:latin typeface="Times New Roman"/>
                <a:cs typeface="Times New Roman"/>
              </a:rPr>
              <a:t> </a:t>
            </a:r>
            <a:r>
              <a:rPr dirty="0" sz="1000">
                <a:solidFill>
                  <a:srgbClr val="010202"/>
                </a:solidFill>
                <a:latin typeface="Times New Roman"/>
                <a:cs typeface="Times New Roman"/>
              </a:rPr>
              <a:t>solution  </a:t>
            </a:r>
            <a:r>
              <a:rPr dirty="0" sz="1000" spc="-5">
                <a:solidFill>
                  <a:srgbClr val="010202"/>
                </a:solidFill>
                <a:latin typeface="Times New Roman"/>
                <a:cs typeface="Times New Roman"/>
              </a:rPr>
              <a:t>at one temperature to activity data at another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algn="just" marL="38100" marR="31750" indent="127000">
              <a:lnSpc>
                <a:spcPct val="100000"/>
              </a:lnSpc>
            </a:pPr>
            <a:r>
              <a:rPr dirty="0" sz="1000" spc="-5">
                <a:solidFill>
                  <a:srgbClr val="010202"/>
                </a:solidFill>
                <a:latin typeface="Times New Roman"/>
                <a:cs typeface="Times New Roman"/>
              </a:rPr>
              <a:t>Figs. 9.20 and 9.21,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show the symmetrical variation, with composition, of  the activities and activity </a:t>
            </a:r>
            <a:r>
              <a:rPr dirty="0" sz="1000" spc="-10">
                <a:solidFill>
                  <a:srgbClr val="010202"/>
                </a:solidFill>
                <a:latin typeface="Times New Roman"/>
                <a:cs typeface="Times New Roman"/>
              </a:rPr>
              <a:t>coefficients </a:t>
            </a:r>
            <a:r>
              <a:rPr dirty="0" sz="1000" spc="-5">
                <a:solidFill>
                  <a:srgbClr val="010202"/>
                </a:solidFill>
                <a:latin typeface="Times New Roman"/>
                <a:cs typeface="Times New Roman"/>
              </a:rPr>
              <a:t>in the system tin-thallium measured by Hildebrand  and Sharma* at three temperatures, and Fig. 9.22 shows the linear variations of log</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T1</a:t>
            </a:r>
            <a:endParaRPr baseline="-33333" sz="1125">
              <a:latin typeface="Times New Roman"/>
              <a:cs typeface="Times New Roman"/>
            </a:endParaRPr>
          </a:p>
        </p:txBody>
      </p:sp>
      <p:sp>
        <p:nvSpPr>
          <p:cNvPr id="5" name="object 5"/>
          <p:cNvSpPr txBox="1"/>
          <p:nvPr/>
        </p:nvSpPr>
        <p:spPr>
          <a:xfrm>
            <a:off x="444512" y="6182714"/>
            <a:ext cx="4585335" cy="4826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9.20 </a:t>
            </a:r>
            <a:r>
              <a:rPr dirty="0" sz="1000">
                <a:solidFill>
                  <a:srgbClr val="010202"/>
                </a:solidFill>
                <a:latin typeface="Times New Roman"/>
                <a:cs typeface="Times New Roman"/>
              </a:rPr>
              <a:t>Activities in the system thallium-tin. (From J.H.Hildebrand</a:t>
            </a:r>
            <a:r>
              <a:rPr dirty="0" sz="1000" spc="-2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469900" marR="5080">
              <a:lnSpc>
                <a:spcPct val="100000"/>
              </a:lnSpc>
            </a:pPr>
            <a:r>
              <a:rPr dirty="0" sz="1000" spc="-5">
                <a:solidFill>
                  <a:srgbClr val="010202"/>
                </a:solidFill>
                <a:latin typeface="Times New Roman"/>
                <a:cs typeface="Times New Roman"/>
              </a:rPr>
              <a:t>J.N. </a:t>
            </a:r>
            <a:r>
              <a:rPr dirty="0" sz="1000">
                <a:solidFill>
                  <a:srgbClr val="010202"/>
                </a:solidFill>
                <a:latin typeface="Times New Roman"/>
                <a:cs typeface="Times New Roman"/>
              </a:rPr>
              <a:t>Sharma, “The Activities of Molten Alloys of Thallium with </a:t>
            </a:r>
            <a:r>
              <a:rPr dirty="0" sz="1000" spc="-15">
                <a:solidFill>
                  <a:srgbClr val="010202"/>
                </a:solidFill>
                <a:latin typeface="Times New Roman"/>
                <a:cs typeface="Times New Roman"/>
              </a:rPr>
              <a:t>Tin </a:t>
            </a:r>
            <a:r>
              <a:rPr dirty="0" sz="1000">
                <a:solidFill>
                  <a:srgbClr val="010202"/>
                </a:solidFill>
                <a:latin typeface="Times New Roman"/>
                <a:cs typeface="Times New Roman"/>
              </a:rPr>
              <a:t>and  Lead,” </a:t>
            </a:r>
            <a:r>
              <a:rPr dirty="0" sz="1000" i="1">
                <a:solidFill>
                  <a:srgbClr val="010202"/>
                </a:solidFill>
                <a:latin typeface="Times New Roman"/>
                <a:cs typeface="Times New Roman"/>
              </a:rPr>
              <a:t>J. Am. Chem. Soc. </a:t>
            </a:r>
            <a:r>
              <a:rPr dirty="0" sz="1000">
                <a:solidFill>
                  <a:srgbClr val="010202"/>
                </a:solidFill>
                <a:latin typeface="Times New Roman"/>
                <a:cs typeface="Times New Roman"/>
              </a:rPr>
              <a:t>(1929), vol. 51, p.</a:t>
            </a:r>
            <a:r>
              <a:rPr dirty="0" sz="1000" spc="-25">
                <a:solidFill>
                  <a:srgbClr val="010202"/>
                </a:solidFill>
                <a:latin typeface="Times New Roman"/>
                <a:cs typeface="Times New Roman"/>
              </a:rPr>
              <a:t> </a:t>
            </a:r>
            <a:r>
              <a:rPr dirty="0" sz="1000">
                <a:solidFill>
                  <a:srgbClr val="010202"/>
                </a:solidFill>
                <a:latin typeface="Times New Roman"/>
                <a:cs typeface="Times New Roman"/>
              </a:rPr>
              <a:t>462.)</a:t>
            </a:r>
            <a:endParaRPr sz="1000">
              <a:latin typeface="Times New Roman"/>
              <a:cs typeface="Times New Roman"/>
            </a:endParaRPr>
          </a:p>
        </p:txBody>
      </p:sp>
      <p:sp>
        <p:nvSpPr>
          <p:cNvPr id="6" name="object 6"/>
          <p:cNvSpPr txBox="1"/>
          <p:nvPr/>
        </p:nvSpPr>
        <p:spPr>
          <a:xfrm>
            <a:off x="463575" y="7467358"/>
            <a:ext cx="4573270" cy="302260"/>
          </a:xfrm>
          <a:prstGeom prst="rect">
            <a:avLst/>
          </a:prstGeom>
        </p:spPr>
        <p:txBody>
          <a:bodyPr wrap="square" lIns="0" tIns="10160" rIns="0" bIns="0" rtlCol="0" vert="horz">
            <a:spAutoFit/>
          </a:bodyPr>
          <a:lstStyle/>
          <a:p>
            <a:pPr marL="12700" marR="5080">
              <a:lnSpc>
                <a:spcPct val="101800"/>
              </a:lnSpc>
              <a:spcBef>
                <a:spcPts val="80"/>
              </a:spcBef>
            </a:pPr>
            <a:r>
              <a:rPr dirty="0" sz="900">
                <a:solidFill>
                  <a:srgbClr val="010202"/>
                </a:solidFill>
                <a:latin typeface="Times New Roman"/>
                <a:cs typeface="Times New Roman"/>
              </a:rPr>
              <a:t>*J.H.Hildebrand and J.N.Sharma, “The Activities of Molten Alloys of Thallium with </a:t>
            </a:r>
            <a:r>
              <a:rPr dirty="0" sz="900" spc="-15">
                <a:solidFill>
                  <a:srgbClr val="010202"/>
                </a:solidFill>
                <a:latin typeface="Times New Roman"/>
                <a:cs typeface="Times New Roman"/>
              </a:rPr>
              <a:t>Tin </a:t>
            </a:r>
            <a:r>
              <a:rPr dirty="0" sz="900">
                <a:solidFill>
                  <a:srgbClr val="010202"/>
                </a:solidFill>
                <a:latin typeface="Times New Roman"/>
                <a:cs typeface="Times New Roman"/>
              </a:rPr>
              <a:t>and  Lead,” </a:t>
            </a:r>
            <a:r>
              <a:rPr dirty="0" sz="900" i="1">
                <a:solidFill>
                  <a:srgbClr val="010202"/>
                </a:solidFill>
                <a:latin typeface="Times New Roman"/>
                <a:cs typeface="Times New Roman"/>
              </a:rPr>
              <a:t>J. Am. Chem. Soc. </a:t>
            </a:r>
            <a:r>
              <a:rPr dirty="0" sz="900">
                <a:solidFill>
                  <a:srgbClr val="010202"/>
                </a:solidFill>
                <a:latin typeface="Times New Roman"/>
                <a:cs typeface="Times New Roman"/>
              </a:rPr>
              <a:t>(1929), vol. 51, p.</a:t>
            </a:r>
            <a:r>
              <a:rPr dirty="0" sz="900" spc="-10">
                <a:solidFill>
                  <a:srgbClr val="010202"/>
                </a:solidFill>
                <a:latin typeface="Times New Roman"/>
                <a:cs typeface="Times New Roman"/>
              </a:rPr>
              <a:t> </a:t>
            </a:r>
            <a:r>
              <a:rPr dirty="0" sz="900">
                <a:solidFill>
                  <a:srgbClr val="010202"/>
                </a:solidFill>
                <a:latin typeface="Times New Roman"/>
                <a:cs typeface="Times New Roman"/>
              </a:rPr>
              <a:t>462.</a:t>
            </a:r>
            <a:endParaRPr sz="900">
              <a:latin typeface="Times New Roman"/>
              <a:cs typeface="Times New Roman"/>
            </a:endParaRPr>
          </a:p>
        </p:txBody>
      </p:sp>
      <p:sp>
        <p:nvSpPr>
          <p:cNvPr id="7" name="object 7"/>
          <p:cNvSpPr/>
          <p:nvPr/>
        </p:nvSpPr>
        <p:spPr>
          <a:xfrm>
            <a:off x="1184630" y="2675991"/>
            <a:ext cx="3314700" cy="326707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287</a:t>
            </a:r>
            <a:endParaRPr sz="1000">
              <a:latin typeface="Times New Roman"/>
              <a:cs typeface="Times New Roman"/>
            </a:endParaRPr>
          </a:p>
        </p:txBody>
      </p:sp>
      <p:sp>
        <p:nvSpPr>
          <p:cNvPr id="3" name="object 3"/>
          <p:cNvSpPr/>
          <p:nvPr/>
        </p:nvSpPr>
        <p:spPr>
          <a:xfrm>
            <a:off x="1076325" y="713105"/>
            <a:ext cx="3333750" cy="2076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25512" y="2992120"/>
            <a:ext cx="385445"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Figure</a:t>
            </a:r>
            <a:endParaRPr sz="1000">
              <a:latin typeface="Times New Roman"/>
              <a:cs typeface="Times New Roman"/>
            </a:endParaRPr>
          </a:p>
        </p:txBody>
      </p:sp>
      <p:sp>
        <p:nvSpPr>
          <p:cNvPr id="5" name="object 5"/>
          <p:cNvSpPr txBox="1"/>
          <p:nvPr/>
        </p:nvSpPr>
        <p:spPr>
          <a:xfrm>
            <a:off x="1277581" y="2992120"/>
            <a:ext cx="3536315" cy="457200"/>
          </a:xfrm>
          <a:prstGeom prst="rect">
            <a:avLst/>
          </a:prstGeom>
        </p:spPr>
        <p:txBody>
          <a:bodyPr wrap="square" lIns="0" tIns="27939" rIns="0" bIns="0" rtlCol="0" vert="horz">
            <a:spAutoFit/>
          </a:bodyPr>
          <a:lstStyle/>
          <a:p>
            <a:pPr algn="just" marL="17780" marR="5080" indent="-5715">
              <a:lnSpc>
                <a:spcPts val="1100"/>
              </a:lnSpc>
              <a:spcBef>
                <a:spcPts val="219"/>
              </a:spcBef>
            </a:pPr>
            <a:r>
              <a:rPr dirty="0" sz="1000" b="1">
                <a:solidFill>
                  <a:srgbClr val="010202"/>
                </a:solidFill>
                <a:latin typeface="Times New Roman"/>
                <a:cs typeface="Times New Roman"/>
              </a:rPr>
              <a:t>9.21 </a:t>
            </a:r>
            <a:r>
              <a:rPr dirty="0" sz="1000">
                <a:solidFill>
                  <a:srgbClr val="010202"/>
                </a:solidFill>
                <a:latin typeface="Times New Roman"/>
                <a:cs typeface="Times New Roman"/>
              </a:rPr>
              <a:t>Activities coefficients in the system thallium-tin. (From  </a:t>
            </a:r>
            <a:r>
              <a:rPr dirty="0" sz="1000" spc="-5">
                <a:solidFill>
                  <a:srgbClr val="010202"/>
                </a:solidFill>
                <a:latin typeface="Times New Roman"/>
                <a:cs typeface="Times New Roman"/>
              </a:rPr>
              <a:t>J.H.Hilde-brand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J.N.Sharma,</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Activities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Molten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Alloys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  </a:t>
            </a:r>
            <a:r>
              <a:rPr dirty="0" sz="1000" spc="-20">
                <a:solidFill>
                  <a:srgbClr val="010202"/>
                </a:solidFill>
                <a:latin typeface="Times New Roman"/>
                <a:cs typeface="Times New Roman"/>
              </a:rPr>
              <a:t>Thallium</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with</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Tin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Lead,”</a:t>
            </a:r>
            <a:r>
              <a:rPr dirty="0" sz="1000" spc="-60">
                <a:solidFill>
                  <a:srgbClr val="010202"/>
                </a:solidFill>
                <a:latin typeface="Times New Roman"/>
                <a:cs typeface="Times New Roman"/>
              </a:rPr>
              <a:t> </a:t>
            </a:r>
            <a:r>
              <a:rPr dirty="0" sz="1000" spc="-10" i="1">
                <a:solidFill>
                  <a:srgbClr val="010202"/>
                </a:solidFill>
                <a:latin typeface="Times New Roman"/>
                <a:cs typeface="Times New Roman"/>
              </a:rPr>
              <a:t>J.</a:t>
            </a:r>
            <a:r>
              <a:rPr dirty="0" sz="1000" spc="-50" i="1">
                <a:solidFill>
                  <a:srgbClr val="010202"/>
                </a:solidFill>
                <a:latin typeface="Times New Roman"/>
                <a:cs typeface="Times New Roman"/>
              </a:rPr>
              <a:t> </a:t>
            </a:r>
            <a:r>
              <a:rPr dirty="0" sz="1000" spc="-15" i="1">
                <a:solidFill>
                  <a:srgbClr val="010202"/>
                </a:solidFill>
                <a:latin typeface="Times New Roman"/>
                <a:cs typeface="Times New Roman"/>
              </a:rPr>
              <a:t>Am.</a:t>
            </a:r>
            <a:r>
              <a:rPr dirty="0" sz="1000" spc="-50" i="1">
                <a:solidFill>
                  <a:srgbClr val="010202"/>
                </a:solidFill>
                <a:latin typeface="Times New Roman"/>
                <a:cs typeface="Times New Roman"/>
              </a:rPr>
              <a:t> </a:t>
            </a:r>
            <a:r>
              <a:rPr dirty="0" sz="1000" spc="-15" i="1">
                <a:solidFill>
                  <a:srgbClr val="010202"/>
                </a:solidFill>
                <a:latin typeface="Times New Roman"/>
                <a:cs typeface="Times New Roman"/>
              </a:rPr>
              <a:t>Chem</a:t>
            </a:r>
            <a:r>
              <a:rPr dirty="0" sz="1000" spc="-55" i="1">
                <a:solidFill>
                  <a:srgbClr val="010202"/>
                </a:solidFill>
                <a:latin typeface="Times New Roman"/>
                <a:cs typeface="Times New Roman"/>
              </a:rPr>
              <a:t> </a:t>
            </a:r>
            <a:r>
              <a:rPr dirty="0" sz="1000" spc="-15" i="1">
                <a:solidFill>
                  <a:srgbClr val="010202"/>
                </a:solidFill>
                <a:latin typeface="Times New Roman"/>
                <a:cs typeface="Times New Roman"/>
              </a:rPr>
              <a:t>Soc.</a:t>
            </a:r>
            <a:r>
              <a:rPr dirty="0" sz="1000" spc="-55" i="1">
                <a:solidFill>
                  <a:srgbClr val="010202"/>
                </a:solidFill>
                <a:latin typeface="Times New Roman"/>
                <a:cs typeface="Times New Roman"/>
              </a:rPr>
              <a:t> </a:t>
            </a:r>
            <a:r>
              <a:rPr dirty="0" sz="1000" spc="-20">
                <a:solidFill>
                  <a:srgbClr val="010202"/>
                </a:solidFill>
                <a:latin typeface="Times New Roman"/>
                <a:cs typeface="Times New Roman"/>
              </a:rPr>
              <a:t>(1929),</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vol.</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51,</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p.</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462.)</a:t>
            </a:r>
            <a:endParaRPr sz="1000">
              <a:latin typeface="Times New Roman"/>
              <a:cs typeface="Times New Roman"/>
            </a:endParaRPr>
          </a:p>
        </p:txBody>
      </p:sp>
      <p:sp>
        <p:nvSpPr>
          <p:cNvPr id="6" name="object 6"/>
          <p:cNvSpPr/>
          <p:nvPr/>
        </p:nvSpPr>
        <p:spPr>
          <a:xfrm>
            <a:off x="1004887" y="3725545"/>
            <a:ext cx="3476625" cy="2228849"/>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2107564" y="6242684"/>
            <a:ext cx="209550" cy="16192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530758" y="6790270"/>
            <a:ext cx="200025" cy="1619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06412" y="6161316"/>
            <a:ext cx="4636135" cy="1291590"/>
          </a:xfrm>
          <a:prstGeom prst="rect">
            <a:avLst/>
          </a:prstGeom>
        </p:spPr>
        <p:txBody>
          <a:bodyPr wrap="square" lIns="0" tIns="53975" rIns="0" bIns="0" rtlCol="0" vert="horz">
            <a:spAutoFit/>
          </a:bodyPr>
          <a:lstStyle/>
          <a:p>
            <a:pPr marL="433705">
              <a:lnSpc>
                <a:spcPct val="100000"/>
              </a:lnSpc>
              <a:spcBef>
                <a:spcPts val="425"/>
              </a:spcBef>
              <a:tabLst>
                <a:tab pos="1936750" algn="l"/>
              </a:tabLst>
            </a:pPr>
            <a:r>
              <a:rPr dirty="0" baseline="2777" sz="1500" spc="-7" b="1">
                <a:solidFill>
                  <a:srgbClr val="010202"/>
                </a:solidFill>
                <a:latin typeface="Times New Roman"/>
                <a:cs typeface="Times New Roman"/>
              </a:rPr>
              <a:t>Figure </a:t>
            </a:r>
            <a:r>
              <a:rPr dirty="0" baseline="2777" sz="1500" b="1">
                <a:solidFill>
                  <a:srgbClr val="010202"/>
                </a:solidFill>
                <a:latin typeface="Times New Roman"/>
                <a:cs typeface="Times New Roman"/>
              </a:rPr>
              <a:t>9.22 </a:t>
            </a:r>
            <a:r>
              <a:rPr dirty="0" baseline="2777" sz="1500">
                <a:solidFill>
                  <a:srgbClr val="010202"/>
                </a:solidFill>
                <a:latin typeface="Times New Roman"/>
                <a:cs typeface="Times New Roman"/>
              </a:rPr>
              <a:t>Log</a:t>
            </a:r>
            <a:r>
              <a:rPr dirty="0" baseline="2777" sz="1500" spc="247">
                <a:solidFill>
                  <a:srgbClr val="010202"/>
                </a:solidFill>
                <a:latin typeface="Times New Roman"/>
                <a:cs typeface="Times New Roman"/>
              </a:rPr>
              <a:t> </a:t>
            </a:r>
            <a:r>
              <a:rPr dirty="0" baseline="2777" sz="1500" spc="-7">
                <a:solidFill>
                  <a:srgbClr val="010202"/>
                </a:solidFill>
                <a:latin typeface="Times New Roman"/>
                <a:cs typeface="Times New Roman"/>
              </a:rPr>
              <a:t>μ</a:t>
            </a:r>
            <a:r>
              <a:rPr dirty="0" baseline="-27777" sz="900" spc="-7">
                <a:solidFill>
                  <a:srgbClr val="010202"/>
                </a:solidFill>
                <a:latin typeface="Times New Roman"/>
                <a:cs typeface="Times New Roman"/>
              </a:rPr>
              <a:t>T1 </a:t>
            </a:r>
            <a:r>
              <a:rPr dirty="0" baseline="-27777" sz="900" spc="7">
                <a:solidFill>
                  <a:srgbClr val="010202"/>
                </a:solidFill>
                <a:latin typeface="Times New Roman"/>
                <a:cs typeface="Times New Roman"/>
              </a:rPr>
              <a:t> </a:t>
            </a:r>
            <a:r>
              <a:rPr dirty="0" baseline="2777" sz="1500" spc="-7">
                <a:solidFill>
                  <a:srgbClr val="010202"/>
                </a:solidFill>
                <a:latin typeface="Times New Roman"/>
                <a:cs typeface="Times New Roman"/>
              </a:rPr>
              <a:t>vs.	</a:t>
            </a:r>
            <a:r>
              <a:rPr dirty="0" sz="1000">
                <a:solidFill>
                  <a:srgbClr val="010202"/>
                </a:solidFill>
                <a:latin typeface="Times New Roman"/>
                <a:cs typeface="Times New Roman"/>
              </a:rPr>
              <a:t>in the system thallium-tin. (From</a:t>
            </a:r>
            <a:r>
              <a:rPr dirty="0" sz="1000" spc="200">
                <a:solidFill>
                  <a:srgbClr val="010202"/>
                </a:solidFill>
                <a:latin typeface="Times New Roman"/>
                <a:cs typeface="Times New Roman"/>
              </a:rPr>
              <a:t> </a:t>
            </a:r>
            <a:r>
              <a:rPr dirty="0" sz="1000">
                <a:solidFill>
                  <a:srgbClr val="010202"/>
                </a:solidFill>
                <a:latin typeface="Times New Roman"/>
                <a:cs typeface="Times New Roman"/>
              </a:rPr>
              <a:t>J.H.Hildebrand</a:t>
            </a:r>
            <a:endParaRPr sz="1000">
              <a:latin typeface="Times New Roman"/>
              <a:cs typeface="Times New Roman"/>
            </a:endParaRPr>
          </a:p>
          <a:p>
            <a:pPr marL="958850" marR="60960">
              <a:lnSpc>
                <a:spcPts val="1100"/>
              </a:lnSpc>
              <a:spcBef>
                <a:spcPts val="440"/>
              </a:spcBef>
            </a:pPr>
            <a:r>
              <a:rPr dirty="0" sz="1000">
                <a:solidFill>
                  <a:srgbClr val="010202"/>
                </a:solidFill>
                <a:latin typeface="Times New Roman"/>
                <a:cs typeface="Times New Roman"/>
              </a:rPr>
              <a:t>and J.N.Sharma, “The Activities of Molten Alloys of Thallium with  </a:t>
            </a:r>
            <a:r>
              <a:rPr dirty="0" sz="1000" spc="-15">
                <a:solidFill>
                  <a:srgbClr val="010202"/>
                </a:solidFill>
                <a:latin typeface="Times New Roman"/>
                <a:cs typeface="Times New Roman"/>
              </a:rPr>
              <a:t>Tin </a:t>
            </a:r>
            <a:r>
              <a:rPr dirty="0" sz="1000">
                <a:solidFill>
                  <a:srgbClr val="010202"/>
                </a:solidFill>
                <a:latin typeface="Times New Roman"/>
                <a:cs typeface="Times New Roman"/>
              </a:rPr>
              <a:t>and Lead,” </a:t>
            </a:r>
            <a:r>
              <a:rPr dirty="0" sz="1000" i="1">
                <a:solidFill>
                  <a:srgbClr val="010202"/>
                </a:solidFill>
                <a:latin typeface="Times New Roman"/>
                <a:cs typeface="Times New Roman"/>
              </a:rPr>
              <a:t>J. Am. Chem. Soc </a:t>
            </a:r>
            <a:r>
              <a:rPr dirty="0" sz="1000">
                <a:solidFill>
                  <a:srgbClr val="010202"/>
                </a:solidFill>
                <a:latin typeface="Times New Roman"/>
                <a:cs typeface="Times New Roman"/>
              </a:rPr>
              <a:t>(1929), vol. 51, p.</a:t>
            </a:r>
            <a:r>
              <a:rPr dirty="0" sz="1000" spc="-20">
                <a:solidFill>
                  <a:srgbClr val="010202"/>
                </a:solidFill>
                <a:latin typeface="Times New Roman"/>
                <a:cs typeface="Times New Roman"/>
              </a:rPr>
              <a:t> </a:t>
            </a:r>
            <a:r>
              <a:rPr dirty="0" sz="1000">
                <a:solidFill>
                  <a:srgbClr val="010202"/>
                </a:solidFill>
                <a:latin typeface="Times New Roman"/>
                <a:cs typeface="Times New Roman"/>
              </a:rPr>
              <a:t>462.)</a:t>
            </a:r>
            <a:endParaRPr sz="1000">
              <a:latin typeface="Times New Roman"/>
              <a:cs typeface="Times New Roman"/>
            </a:endParaRPr>
          </a:p>
          <a:p>
            <a:pPr algn="just" marL="50800" indent="329565">
              <a:lnSpc>
                <a:spcPct val="100000"/>
              </a:lnSpc>
              <a:spcBef>
                <a:spcPts val="720"/>
              </a:spcBef>
            </a:pPr>
            <a:r>
              <a:rPr dirty="0" sz="1000" spc="45">
                <a:solidFill>
                  <a:srgbClr val="010202"/>
                </a:solidFill>
                <a:latin typeface="Times New Roman"/>
                <a:cs typeface="Times New Roman"/>
              </a:rPr>
              <a:t>where,</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slopes</a:t>
            </a:r>
            <a:r>
              <a:rPr dirty="0" sz="1000" spc="110">
                <a:solidFill>
                  <a:srgbClr val="010202"/>
                </a:solidFill>
                <a:latin typeface="Times New Roman"/>
                <a:cs typeface="Times New Roman"/>
              </a:rPr>
              <a:t> </a:t>
            </a:r>
            <a:r>
              <a:rPr dirty="0" sz="1000">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05">
                <a:solidFill>
                  <a:srgbClr val="010202"/>
                </a:solidFill>
                <a:latin typeface="Times New Roman"/>
                <a:cs typeface="Times New Roman"/>
              </a:rPr>
              <a:t> </a:t>
            </a:r>
            <a:r>
              <a:rPr dirty="0" sz="1000">
                <a:solidFill>
                  <a:srgbClr val="010202"/>
                </a:solidFill>
                <a:latin typeface="Times New Roman"/>
                <a:cs typeface="Times New Roman"/>
              </a:rPr>
              <a:t>equal</a:t>
            </a:r>
            <a:r>
              <a:rPr dirty="0" sz="1000" spc="105">
                <a:solidFill>
                  <a:srgbClr val="010202"/>
                </a:solidFill>
                <a:latin typeface="Times New Roman"/>
                <a:cs typeface="Times New Roman"/>
              </a:rPr>
              <a:t> </a:t>
            </a:r>
            <a:r>
              <a:rPr dirty="0" sz="1000" spc="165">
                <a:solidFill>
                  <a:srgbClr val="010202"/>
                </a:solidFill>
                <a:latin typeface="Times New Roman"/>
                <a:cs typeface="Times New Roman"/>
              </a:rPr>
              <a:t>a</a:t>
            </a:r>
            <a:r>
              <a:rPr dirty="0" sz="1000" spc="110">
                <a:solidFill>
                  <a:srgbClr val="010202"/>
                </a:solidFill>
                <a:latin typeface="Times New Roman"/>
                <a:cs typeface="Times New Roman"/>
              </a:rPr>
              <a:t> </a:t>
            </a:r>
            <a:r>
              <a:rPr dirty="0" sz="1000">
                <a:solidFill>
                  <a:srgbClr val="010202"/>
                </a:solidFill>
                <a:latin typeface="Times New Roman"/>
                <a:cs typeface="Times New Roman"/>
              </a:rPr>
              <a:t>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110">
                <a:solidFill>
                  <a:srgbClr val="010202"/>
                </a:solidFill>
                <a:latin typeface="Times New Roman"/>
                <a:cs typeface="Times New Roman"/>
              </a:rPr>
              <a:t> </a:t>
            </a:r>
            <a:r>
              <a:rPr dirty="0" sz="1000">
                <a:solidFill>
                  <a:srgbClr val="010202"/>
                </a:solidFill>
                <a:latin typeface="Times New Roman"/>
                <a:cs typeface="Times New Roman"/>
              </a:rPr>
              <a:t>temperatures.</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variation</a:t>
            </a:r>
            <a:r>
              <a:rPr dirty="0" sz="1000" spc="-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algn="just" marL="50800" marR="43180" indent="-635">
              <a:lnSpc>
                <a:spcPct val="100000"/>
              </a:lnSpc>
              <a:spcBef>
                <a:spcPts val="280"/>
              </a:spcBef>
            </a:pPr>
            <a:r>
              <a:rPr dirty="0" sz="1000" spc="-20">
                <a:solidFill>
                  <a:srgbClr val="010202"/>
                </a:solidFill>
                <a:latin typeface="Times New Roman"/>
                <a:cs typeface="Times New Roman"/>
              </a:rPr>
              <a:t>μ</a:t>
            </a:r>
            <a:r>
              <a:rPr dirty="0" baseline="-33333" sz="1125" spc="-30" i="1">
                <a:solidFill>
                  <a:srgbClr val="010202"/>
                </a:solidFill>
                <a:latin typeface="Times New Roman"/>
                <a:cs typeface="Times New Roman"/>
              </a:rPr>
              <a:t>i </a:t>
            </a:r>
            <a:r>
              <a:rPr dirty="0" sz="1000">
                <a:solidFill>
                  <a:srgbClr val="010202"/>
                </a:solidFill>
                <a:latin typeface="Times New Roman"/>
                <a:cs typeface="Times New Roman"/>
              </a:rPr>
              <a:t>with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a:solidFill>
                  <a:srgbClr val="010202"/>
                </a:solidFill>
                <a:latin typeface="Times New Roman"/>
                <a:cs typeface="Times New Roman"/>
              </a:rPr>
              <a:t>is that of a regular solution, but Fig. 9.23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t>
            </a:r>
            <a:r>
              <a:rPr dirty="0" sz="1000" spc="30">
                <a:solidFill>
                  <a:srgbClr val="010202"/>
                </a:solidFill>
                <a:latin typeface="Times New Roman"/>
                <a:cs typeface="Times New Roman"/>
              </a:rPr>
              <a:t>a</a:t>
            </a:r>
            <a:r>
              <a:rPr dirty="0" sz="1000" spc="30" i="1">
                <a:solidFill>
                  <a:srgbClr val="010202"/>
                </a:solidFill>
                <a:latin typeface="Times New Roman"/>
                <a:cs typeface="Times New Roman"/>
              </a:rPr>
              <a:t>T, </a:t>
            </a:r>
            <a:r>
              <a:rPr dirty="0" sz="1000">
                <a:solidFill>
                  <a:srgbClr val="010202"/>
                </a:solidFill>
                <a:latin typeface="Times New Roman"/>
                <a:cs typeface="Times New Roman"/>
              </a:rPr>
              <a:t>which for strict  adherence to regular behavior should be independent of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decreases slowly with in-  </a:t>
            </a:r>
            <a:r>
              <a:rPr dirty="0" sz="1000" spc="-5">
                <a:solidFill>
                  <a:srgbClr val="010202"/>
                </a:solidFill>
                <a:latin typeface="Times New Roman"/>
                <a:cs typeface="Times New Roman"/>
              </a:rPr>
              <a:t>creasing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9.24</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variations,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36" y="403225"/>
            <a:ext cx="4648200" cy="83566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231F20"/>
                </a:solidFill>
                <a:latin typeface="Times New Roman"/>
                <a:cs typeface="Times New Roman"/>
              </a:rPr>
              <a:t>288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38100" marR="30480">
              <a:lnSpc>
                <a:spcPct val="122600"/>
              </a:lnSpc>
              <a:spcBef>
                <a:spcPts val="765"/>
              </a:spcBef>
            </a:pPr>
            <a:r>
              <a:rPr dirty="0" sz="1000">
                <a:solidFill>
                  <a:srgbClr val="010202"/>
                </a:solidFill>
                <a:latin typeface="Times New Roman"/>
                <a:cs typeface="Times New Roman"/>
              </a:rPr>
              <a:t>and </a:t>
            </a:r>
            <a:r>
              <a:rPr dirty="0" sz="1000" spc="30" i="1">
                <a:solidFill>
                  <a:srgbClr val="010202"/>
                </a:solidFill>
                <a:latin typeface="Times New Roman"/>
                <a:cs typeface="Times New Roman"/>
              </a:rPr>
              <a:t>–T</a:t>
            </a:r>
            <a:r>
              <a:rPr dirty="0" sz="1000" spc="30">
                <a:solidFill>
                  <a:srgbClr val="010202"/>
                </a:solidFill>
                <a:latin typeface="Times New Roman"/>
                <a:cs typeface="Times New Roman"/>
              </a:rPr>
              <a:t>O</a:t>
            </a:r>
            <a:r>
              <a:rPr dirty="0" sz="1000" spc="30" i="1">
                <a:solidFill>
                  <a:srgbClr val="010202"/>
                </a:solidFill>
                <a:latin typeface="Times New Roman"/>
                <a:cs typeface="Times New Roman"/>
              </a:rPr>
              <a:t>S</a:t>
            </a:r>
            <a:r>
              <a:rPr dirty="0" baseline="33333" sz="1125" spc="44" i="1">
                <a:solidFill>
                  <a:srgbClr val="010202"/>
                </a:solidFill>
                <a:latin typeface="Times New Roman"/>
                <a:cs typeface="Times New Roman"/>
              </a:rPr>
              <a:t>M </a:t>
            </a:r>
            <a:r>
              <a:rPr dirty="0" sz="1000">
                <a:solidFill>
                  <a:srgbClr val="010202"/>
                </a:solidFill>
                <a:latin typeface="Times New Roman"/>
                <a:cs typeface="Times New Roman"/>
              </a:rPr>
              <a:t>for the system T1–Sn 414°C. It is to be noted that a parabolic form for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  </a:t>
            </a:r>
            <a:r>
              <a:rPr dirty="0" sz="1000">
                <a:solidFill>
                  <a:srgbClr val="010202"/>
                </a:solidFill>
                <a:latin typeface="Times New Roman"/>
                <a:cs typeface="Times New Roman"/>
              </a:rPr>
              <a:t>or </a:t>
            </a:r>
            <a:r>
              <a:rPr dirty="0" sz="1000" spc="10" i="1">
                <a:solidFill>
                  <a:srgbClr val="010202"/>
                </a:solidFill>
                <a:latin typeface="Times New Roman"/>
                <a:cs typeface="Times New Roman"/>
              </a:rPr>
              <a:t>G</a:t>
            </a:r>
            <a:r>
              <a:rPr dirty="0" baseline="33333" sz="1125" spc="15">
                <a:solidFill>
                  <a:srgbClr val="010202"/>
                </a:solidFill>
                <a:latin typeface="Times New Roman"/>
                <a:cs typeface="Times New Roman"/>
              </a:rPr>
              <a:t>XS </a:t>
            </a:r>
            <a:r>
              <a:rPr dirty="0" sz="1000" spc="-5">
                <a:solidFill>
                  <a:srgbClr val="010202"/>
                </a:solidFill>
                <a:latin typeface="Times New Roman"/>
                <a:cs typeface="Times New Roman"/>
              </a:rPr>
              <a:t>should not be taken as being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demonstration that the solution is </a:t>
            </a:r>
            <a:r>
              <a:rPr dirty="0" sz="1000" spc="-10">
                <a:solidFill>
                  <a:srgbClr val="010202"/>
                </a:solidFill>
                <a:latin typeface="Times New Roman"/>
                <a:cs typeface="Times New Roman"/>
              </a:rPr>
              <a:t>regular, </a:t>
            </a:r>
            <a:r>
              <a:rPr dirty="0" sz="1000" spc="-5">
                <a:solidFill>
                  <a:srgbClr val="010202"/>
                </a:solidFill>
                <a:latin typeface="Times New Roman"/>
                <a:cs typeface="Times New Roman"/>
              </a:rPr>
              <a:t>as it is  frequently found that </a:t>
            </a:r>
            <a:r>
              <a:rPr dirty="0" sz="1000" spc="10" i="1">
                <a:solidFill>
                  <a:srgbClr val="010202"/>
                </a:solidFill>
                <a:latin typeface="Times New Roman"/>
                <a:cs typeface="Times New Roman"/>
              </a:rPr>
              <a:t>G</a:t>
            </a:r>
            <a:r>
              <a:rPr dirty="0" baseline="33333" sz="1125" spc="15">
                <a:solidFill>
                  <a:srgbClr val="010202"/>
                </a:solidFill>
                <a:latin typeface="Times New Roman"/>
                <a:cs typeface="Times New Roman"/>
              </a:rPr>
              <a:t>XS </a:t>
            </a:r>
            <a:r>
              <a:rPr dirty="0" sz="1000">
                <a:solidFill>
                  <a:srgbClr val="010202"/>
                </a:solidFill>
                <a:latin typeface="Times New Roman"/>
                <a:cs typeface="Times New Roman"/>
              </a:rPr>
              <a:t>or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can be adequately expressed by means of 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relations</a:t>
            </a:r>
            <a:endParaRPr sz="1000">
              <a:latin typeface="Times New Roman"/>
              <a:cs typeface="Times New Roman"/>
            </a:endParaRPr>
          </a:p>
        </p:txBody>
      </p:sp>
      <p:sp>
        <p:nvSpPr>
          <p:cNvPr id="3" name="object 3"/>
          <p:cNvSpPr/>
          <p:nvPr/>
        </p:nvSpPr>
        <p:spPr>
          <a:xfrm>
            <a:off x="1493837" y="1413344"/>
            <a:ext cx="2066925"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773926"/>
            <a:ext cx="2969895" cy="182880"/>
          </a:xfrm>
          <a:prstGeom prst="rect">
            <a:avLst/>
          </a:prstGeom>
        </p:spPr>
        <p:txBody>
          <a:bodyPr wrap="square" lIns="0" tIns="16510" rIns="0" bIns="0" rtlCol="0" vert="horz">
            <a:spAutoFit/>
          </a:bodyPr>
          <a:lstStyle/>
          <a:p>
            <a:pPr marL="12700">
              <a:lnSpc>
                <a:spcPct val="100000"/>
              </a:lnSpc>
              <a:spcBef>
                <a:spcPts val="13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b</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are unequal, in which case from Eq.</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(9.72)</a:t>
            </a:r>
            <a:endParaRPr sz="1000">
              <a:latin typeface="Times New Roman"/>
              <a:cs typeface="Times New Roman"/>
            </a:endParaRPr>
          </a:p>
        </p:txBody>
      </p:sp>
      <p:sp>
        <p:nvSpPr>
          <p:cNvPr id="5" name="object 5"/>
          <p:cNvSpPr/>
          <p:nvPr/>
        </p:nvSpPr>
        <p:spPr>
          <a:xfrm>
            <a:off x="2003425" y="2130259"/>
            <a:ext cx="1047750" cy="1809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045" y="2479395"/>
            <a:ext cx="4648835" cy="1324610"/>
          </a:xfrm>
          <a:prstGeom prst="rect">
            <a:avLst/>
          </a:prstGeom>
        </p:spPr>
        <p:txBody>
          <a:bodyPr wrap="square" lIns="0" tIns="24765" rIns="0" bIns="0" rtlCol="0" vert="horz">
            <a:spAutoFit/>
          </a:bodyPr>
          <a:lstStyle/>
          <a:p>
            <a:pPr marL="38100" marR="30480">
              <a:lnSpc>
                <a:spcPts val="1470"/>
              </a:lnSpc>
              <a:spcBef>
                <a:spcPts val="195"/>
              </a:spcBef>
              <a:tabLst>
                <a:tab pos="2270125" algn="l"/>
              </a:tabLst>
            </a:pPr>
            <a:r>
              <a:rPr dirty="0" sz="1000">
                <a:solidFill>
                  <a:srgbClr val="010202"/>
                </a:solidFill>
                <a:latin typeface="Times New Roman"/>
                <a:cs typeface="Times New Roman"/>
              </a:rPr>
              <a:t>This type of behavior is found in melts in the system Au–Cu and </a:t>
            </a:r>
            <a:r>
              <a:rPr dirty="0" sz="1000" spc="-5">
                <a:solidFill>
                  <a:srgbClr val="010202"/>
                </a:solidFill>
                <a:latin typeface="Times New Roman"/>
                <a:cs typeface="Times New Roman"/>
              </a:rPr>
              <a:t>Au–Ag. </a:t>
            </a:r>
            <a:r>
              <a:rPr dirty="0" sz="1000">
                <a:solidFill>
                  <a:srgbClr val="010202"/>
                </a:solidFill>
                <a:latin typeface="Times New Roman"/>
                <a:cs typeface="Times New Roman"/>
              </a:rPr>
              <a:t>In the system  Au-Cu  at  1550  </a:t>
            </a:r>
            <a:r>
              <a:rPr dirty="0" sz="1000" spc="-5">
                <a:solidFill>
                  <a:srgbClr val="010202"/>
                </a:solidFill>
                <a:latin typeface="Times New Roman"/>
                <a:cs typeface="Times New Roman"/>
              </a:rPr>
              <a:t>K,</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a:t>
            </a:r>
            <a:r>
              <a:rPr dirty="0" sz="1000" spc="5">
                <a:solidFill>
                  <a:srgbClr val="010202"/>
                </a:solidFill>
                <a:latin typeface="Times New Roman"/>
                <a:cs typeface="Times New Roman"/>
              </a:rPr>
              <a:t>=–24,060 </a:t>
            </a:r>
            <a:r>
              <a:rPr dirty="0" sz="1000" i="1">
                <a:solidFill>
                  <a:srgbClr val="010202"/>
                </a:solidFill>
                <a:latin typeface="Times New Roman"/>
                <a:cs typeface="Times New Roman"/>
              </a:rPr>
              <a:t>X  </a:t>
            </a:r>
            <a:r>
              <a:rPr dirty="0" sz="1000" spc="165" i="1">
                <a:solidFill>
                  <a:srgbClr val="010202"/>
                </a:solidFill>
                <a:latin typeface="Times New Roman"/>
                <a:cs typeface="Times New Roman"/>
              </a:rPr>
              <a:t> </a:t>
            </a:r>
            <a:r>
              <a:rPr dirty="0" sz="1000" i="1">
                <a:solidFill>
                  <a:srgbClr val="010202"/>
                </a:solidFill>
                <a:latin typeface="Times New Roman"/>
                <a:cs typeface="Times New Roman"/>
              </a:rPr>
              <a:t>X	</a:t>
            </a:r>
            <a:r>
              <a:rPr dirty="0" sz="1000" spc="-5">
                <a:solidFill>
                  <a:srgbClr val="010202"/>
                </a:solidFill>
                <a:latin typeface="Times New Roman"/>
                <a:cs typeface="Times New Roman"/>
              </a:rPr>
              <a:t>joules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parabolic,</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a:t>
            </a:r>
            <a:r>
              <a:rPr dirty="0" baseline="33333" sz="1125" spc="27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asymmetric,</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ctr" marR="535940">
              <a:lnSpc>
                <a:spcPts val="310"/>
              </a:lnSpc>
            </a:pPr>
            <a:r>
              <a:rPr dirty="0" sz="750" spc="10">
                <a:solidFill>
                  <a:srgbClr val="010202"/>
                </a:solidFill>
                <a:latin typeface="Times New Roman"/>
                <a:cs typeface="Times New Roman"/>
              </a:rPr>
              <a:t>Cu  </a:t>
            </a:r>
            <a:r>
              <a:rPr dirty="0" sz="750" spc="20">
                <a:solidFill>
                  <a:srgbClr val="010202"/>
                </a:solidFill>
                <a:latin typeface="Times New Roman"/>
                <a:cs typeface="Times New Roman"/>
              </a:rPr>
              <a:t> </a:t>
            </a:r>
            <a:r>
              <a:rPr dirty="0" sz="750" spc="10" i="1">
                <a:solidFill>
                  <a:srgbClr val="010202"/>
                </a:solidFill>
                <a:latin typeface="Times New Roman"/>
                <a:cs typeface="Times New Roman"/>
              </a:rPr>
              <a:t>i</a:t>
            </a:r>
            <a:r>
              <a:rPr dirty="0" sz="750" spc="10">
                <a:solidFill>
                  <a:srgbClr val="010202"/>
                </a:solidFill>
                <a:latin typeface="Times New Roman"/>
                <a:cs typeface="Times New Roman"/>
              </a:rPr>
              <a:t>Au</a:t>
            </a:r>
            <a:endParaRPr sz="750">
              <a:latin typeface="Times New Roman"/>
              <a:cs typeface="Times New Roman"/>
            </a:endParaRPr>
          </a:p>
          <a:p>
            <a:pPr marL="38100">
              <a:lnSpc>
                <a:spcPts val="955"/>
              </a:lnSpc>
              <a:spcBef>
                <a:spcPts val="235"/>
              </a:spcBef>
              <a:tabLst>
                <a:tab pos="4173854" algn="l"/>
              </a:tabLst>
            </a:pPr>
            <a:r>
              <a:rPr dirty="0" sz="1000" spc="-20" i="1">
                <a:solidFill>
                  <a:srgbClr val="010202"/>
                </a:solidFill>
                <a:latin typeface="Times New Roman"/>
                <a:cs typeface="Times New Roman"/>
              </a:rPr>
              <a:t>S</a:t>
            </a:r>
            <a:r>
              <a:rPr dirty="0" baseline="33333" sz="1125" spc="-30">
                <a:solidFill>
                  <a:srgbClr val="010202"/>
                </a:solidFill>
                <a:latin typeface="Times New Roman"/>
                <a:cs typeface="Times New Roman"/>
              </a:rPr>
              <a:t>XS</a:t>
            </a:r>
            <a:r>
              <a:rPr dirty="0" sz="1000" spc="-20">
                <a:solidFill>
                  <a:srgbClr val="010202"/>
                </a:solidFill>
                <a:latin typeface="Times New Roman"/>
                <a:cs typeface="Times New Roman"/>
              </a:rPr>
              <a:t>Ç0.</a:t>
            </a:r>
            <a:r>
              <a:rPr dirty="0" sz="1000" spc="130">
                <a:solidFill>
                  <a:srgbClr val="010202"/>
                </a:solidFill>
                <a:latin typeface="Times New Roman"/>
                <a:cs typeface="Times New Roman"/>
              </a:rPr>
              <a:t> </a:t>
            </a:r>
            <a:r>
              <a:rPr dirty="0" sz="1000" spc="-10">
                <a:solidFill>
                  <a:srgbClr val="010202"/>
                </a:solidFill>
                <a:latin typeface="Times New Roman"/>
                <a:cs typeface="Times New Roman"/>
              </a:rPr>
              <a:t>Conversely,</a:t>
            </a:r>
            <a:r>
              <a:rPr dirty="0" sz="1000" spc="135">
                <a:solidFill>
                  <a:srgbClr val="010202"/>
                </a:solidFill>
                <a:latin typeface="Times New Roman"/>
                <a:cs typeface="Times New Roman"/>
              </a:rPr>
              <a:t> </a:t>
            </a:r>
            <a:r>
              <a:rPr dirty="0" sz="1000">
                <a:solidFill>
                  <a:srgbClr val="010202"/>
                </a:solidFill>
                <a:latin typeface="Times New Roman"/>
                <a:cs typeface="Times New Roman"/>
              </a:rPr>
              <a:t>in</a:t>
            </a:r>
            <a:r>
              <a:rPr dirty="0" sz="1000" spc="1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5">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Au–Ag</a:t>
            </a:r>
            <a:r>
              <a:rPr dirty="0" sz="1000" spc="135">
                <a:solidFill>
                  <a:srgbClr val="010202"/>
                </a:solidFill>
                <a:latin typeface="Times New Roman"/>
                <a:cs typeface="Times New Roman"/>
              </a:rPr>
              <a:t> </a:t>
            </a:r>
            <a:r>
              <a:rPr dirty="0" sz="1000">
                <a:solidFill>
                  <a:srgbClr val="010202"/>
                </a:solidFill>
                <a:latin typeface="Times New Roman"/>
                <a:cs typeface="Times New Roman"/>
              </a:rPr>
              <a:t>at</a:t>
            </a:r>
            <a:r>
              <a:rPr dirty="0" sz="1000" spc="135">
                <a:solidFill>
                  <a:srgbClr val="010202"/>
                </a:solidFill>
                <a:latin typeface="Times New Roman"/>
                <a:cs typeface="Times New Roman"/>
              </a:rPr>
              <a:t> </a:t>
            </a:r>
            <a:r>
              <a:rPr dirty="0" sz="1000">
                <a:solidFill>
                  <a:srgbClr val="010202"/>
                </a:solidFill>
                <a:latin typeface="Times New Roman"/>
                <a:cs typeface="Times New Roman"/>
              </a:rPr>
              <a:t>1350</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3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–20,590</a:t>
            </a:r>
            <a:r>
              <a:rPr dirty="0" sz="1000" spc="135">
                <a:solidFill>
                  <a:srgbClr val="010202"/>
                </a:solidFill>
                <a:latin typeface="Times New Roman"/>
                <a:cs typeface="Times New Roman"/>
              </a:rPr>
              <a:t> </a:t>
            </a:r>
            <a:r>
              <a:rPr dirty="0" sz="1000" i="1">
                <a:solidFill>
                  <a:srgbClr val="010202"/>
                </a:solidFill>
                <a:latin typeface="Times New Roman"/>
                <a:cs typeface="Times New Roman"/>
              </a:rPr>
              <a:t>X  </a:t>
            </a:r>
            <a:r>
              <a:rPr dirty="0" sz="1000" spc="220" i="1">
                <a:solidFill>
                  <a:srgbClr val="010202"/>
                </a:solidFill>
                <a:latin typeface="Times New Roman"/>
                <a:cs typeface="Times New Roman"/>
              </a:rPr>
              <a:t> </a:t>
            </a:r>
            <a:r>
              <a:rPr dirty="0" sz="1000" i="1">
                <a:solidFill>
                  <a:srgbClr val="010202"/>
                </a:solidFill>
                <a:latin typeface="Times New Roman"/>
                <a:cs typeface="Times New Roman"/>
              </a:rPr>
              <a:t>X	</a:t>
            </a:r>
            <a:r>
              <a:rPr dirty="0" sz="1000" spc="-5">
                <a:solidFill>
                  <a:srgbClr val="010202"/>
                </a:solidFill>
                <a:latin typeface="Times New Roman"/>
                <a:cs typeface="Times New Roman"/>
              </a:rPr>
              <a:t>joules</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gn="r" marR="514350">
              <a:lnSpc>
                <a:spcPts val="655"/>
              </a:lnSpc>
            </a:pPr>
            <a:r>
              <a:rPr dirty="0" sz="750" spc="15">
                <a:solidFill>
                  <a:srgbClr val="010202"/>
                </a:solidFill>
                <a:latin typeface="Times New Roman"/>
                <a:cs typeface="Times New Roman"/>
              </a:rPr>
              <a:t>Ag</a:t>
            </a:r>
            <a:r>
              <a:rPr dirty="0" sz="750" spc="114">
                <a:solidFill>
                  <a:srgbClr val="010202"/>
                </a:solidFill>
                <a:latin typeface="Times New Roman"/>
                <a:cs typeface="Times New Roman"/>
              </a:rPr>
              <a:t> </a:t>
            </a:r>
            <a:r>
              <a:rPr dirty="0" sz="750" spc="15">
                <a:solidFill>
                  <a:srgbClr val="010202"/>
                </a:solidFill>
                <a:latin typeface="Times New Roman"/>
                <a:cs typeface="Times New Roman"/>
              </a:rPr>
              <a:t>Au</a:t>
            </a:r>
            <a:endParaRPr sz="750">
              <a:latin typeface="Times New Roman"/>
              <a:cs typeface="Times New Roman"/>
            </a:endParaRPr>
          </a:p>
          <a:p>
            <a:pPr marL="38100">
              <a:lnSpc>
                <a:spcPct val="100000"/>
              </a:lnSpc>
              <a:spcBef>
                <a:spcPts val="235"/>
              </a:spcBef>
            </a:pPr>
            <a:r>
              <a:rPr dirty="0" sz="1000" spc="-5">
                <a:solidFill>
                  <a:srgbClr val="010202"/>
                </a:solidFill>
                <a:latin typeface="Times New Roman"/>
                <a:cs typeface="Times New Roman"/>
              </a:rPr>
              <a:t>parabolic,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 </a:t>
            </a:r>
            <a:r>
              <a:rPr dirty="0" sz="1000" spc="-5">
                <a:solidFill>
                  <a:srgbClr val="010202"/>
                </a:solidFill>
                <a:latin typeface="Times New Roman"/>
                <a:cs typeface="Times New Roman"/>
              </a:rPr>
              <a:t>is asymmetric, and</a:t>
            </a:r>
            <a:r>
              <a:rPr dirty="0" sz="1000" spc="45">
                <a:solidFill>
                  <a:srgbClr val="010202"/>
                </a:solidFill>
                <a:latin typeface="Times New Roman"/>
                <a:cs typeface="Times New Roman"/>
              </a:rPr>
              <a:t> </a:t>
            </a:r>
            <a:r>
              <a:rPr dirty="0" sz="1000" spc="-20" i="1">
                <a:solidFill>
                  <a:srgbClr val="010202"/>
                </a:solidFill>
                <a:latin typeface="Times New Roman"/>
                <a:cs typeface="Times New Roman"/>
              </a:rPr>
              <a:t>S</a:t>
            </a:r>
            <a:r>
              <a:rPr dirty="0" baseline="33333" sz="1125" spc="-30">
                <a:solidFill>
                  <a:srgbClr val="010202"/>
                </a:solidFill>
                <a:latin typeface="Times New Roman"/>
                <a:cs typeface="Times New Roman"/>
              </a:rPr>
              <a:t>XS</a:t>
            </a:r>
            <a:r>
              <a:rPr dirty="0" sz="1000" spc="-20" i="1">
                <a:solidFill>
                  <a:srgbClr val="010202"/>
                </a:solidFill>
                <a:latin typeface="Times New Roman"/>
                <a:cs typeface="Times New Roman"/>
              </a:rPr>
              <a:t>Ç</a:t>
            </a:r>
            <a:r>
              <a:rPr dirty="0" sz="1000" spc="-20">
                <a:solidFill>
                  <a:srgbClr val="010202"/>
                </a:solidFill>
                <a:latin typeface="Times New Roman"/>
                <a:cs typeface="Times New Roman"/>
              </a:rPr>
              <a:t>0.</a:t>
            </a:r>
            <a:endParaRPr sz="1000">
              <a:latin typeface="Times New Roman"/>
              <a:cs typeface="Times New Roman"/>
            </a:endParaRPr>
          </a:p>
          <a:p>
            <a:pPr algn="just" marL="38100" marR="30480" indent="127000">
              <a:lnSpc>
                <a:spcPct val="100000"/>
              </a:lnSpc>
              <a:spcBef>
                <a:spcPts val="5"/>
              </a:spcBef>
            </a:pPr>
            <a:r>
              <a:rPr dirty="0" sz="1000">
                <a:solidFill>
                  <a:srgbClr val="010202"/>
                </a:solidFill>
                <a:latin typeface="Times New Roman"/>
                <a:cs typeface="Times New Roman"/>
              </a:rPr>
              <a:t>The molar excess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can be obtained from a knowledge of the  dependence, on composition, of the activity </a:t>
            </a:r>
            <a:r>
              <a:rPr dirty="0" sz="1000" spc="-5">
                <a:solidFill>
                  <a:srgbClr val="010202"/>
                </a:solidFill>
                <a:latin typeface="Times New Roman"/>
                <a:cs typeface="Times New Roman"/>
              </a:rPr>
              <a:t>coefficient </a:t>
            </a:r>
            <a:r>
              <a:rPr dirty="0" sz="1000">
                <a:solidFill>
                  <a:srgbClr val="010202"/>
                </a:solidFill>
                <a:latin typeface="Times New Roman"/>
                <a:cs typeface="Times New Roman"/>
              </a:rPr>
              <a:t>of one component by means </a:t>
            </a:r>
            <a:r>
              <a:rPr dirty="0" sz="1000" spc="-5">
                <a:solidFill>
                  <a:srgbClr val="010202"/>
                </a:solidFill>
                <a:latin typeface="Times New Roman"/>
                <a:cs typeface="Times New Roman"/>
              </a:rPr>
              <a:t>of  </a:t>
            </a:r>
            <a:r>
              <a:rPr dirty="0" sz="1000">
                <a:solidFill>
                  <a:srgbClr val="010202"/>
                </a:solidFill>
                <a:latin typeface="Times New Roman"/>
                <a:cs typeface="Times New Roman"/>
              </a:rPr>
              <a:t>Eq. (9.63), written</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7" name="object 7"/>
          <p:cNvSpPr/>
          <p:nvPr/>
        </p:nvSpPr>
        <p:spPr>
          <a:xfrm>
            <a:off x="1760537" y="3978275"/>
            <a:ext cx="1533525" cy="39052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466725" y="4830762"/>
            <a:ext cx="1685925" cy="1619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19100" y="4567071"/>
            <a:ext cx="4648835" cy="473709"/>
          </a:xfrm>
          <a:prstGeom prst="rect">
            <a:avLst/>
          </a:prstGeom>
        </p:spPr>
        <p:txBody>
          <a:bodyPr wrap="square" lIns="0" tIns="15875" rIns="0" bIns="0" rtlCol="0" vert="horz">
            <a:spAutoFit/>
          </a:bodyPr>
          <a:lstStyle/>
          <a:p>
            <a:pPr algn="ctr" marL="400050">
              <a:lnSpc>
                <a:spcPts val="555"/>
              </a:lnSpc>
              <a:spcBef>
                <a:spcPts val="125"/>
              </a:spcBef>
            </a:pPr>
            <a:r>
              <a:rPr dirty="0" sz="750" spc="15">
                <a:solidFill>
                  <a:srgbClr val="010202"/>
                </a:solidFill>
                <a:latin typeface="Times New Roman"/>
                <a:cs typeface="Times New Roman"/>
              </a:rPr>
              <a:t>XS</a:t>
            </a:r>
            <a:endParaRPr sz="750">
              <a:latin typeface="Times New Roman"/>
              <a:cs typeface="Times New Roman"/>
            </a:endParaRPr>
          </a:p>
          <a:p>
            <a:pPr marL="38100">
              <a:lnSpc>
                <a:spcPts val="855"/>
              </a:lnSpc>
            </a:pPr>
            <a:r>
              <a:rPr dirty="0" sz="1000">
                <a:solidFill>
                  <a:srgbClr val="010202"/>
                </a:solidFill>
                <a:latin typeface="Times New Roman"/>
                <a:cs typeface="Times New Roman"/>
              </a:rPr>
              <a:t>Thus, for a Raoultian solutions, as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A</a:t>
            </a:r>
            <a:r>
              <a:rPr dirty="0" sz="1000" spc="-10">
                <a:solidFill>
                  <a:srgbClr val="010202"/>
                </a:solidFill>
                <a:latin typeface="Times New Roman"/>
                <a:cs typeface="Times New Roman"/>
              </a:rPr>
              <a:t>=1,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=0, and for a regular solution, as</a:t>
            </a:r>
            <a:r>
              <a:rPr dirty="0" sz="1000" spc="225">
                <a:solidFill>
                  <a:srgbClr val="010202"/>
                </a:solidFill>
                <a:latin typeface="Times New Roman"/>
                <a:cs typeface="Times New Roman"/>
              </a:rPr>
              <a:t> </a:t>
            </a:r>
            <a:r>
              <a:rPr dirty="0" sz="1000">
                <a:solidFill>
                  <a:srgbClr val="010202"/>
                </a:solidFill>
                <a:latin typeface="Times New Roman"/>
                <a:cs typeface="Times New Roman"/>
              </a:rPr>
              <a:t>ln</a:t>
            </a:r>
            <a:endParaRPr sz="1000">
              <a:latin typeface="Times New Roman"/>
              <a:cs typeface="Times New Roman"/>
            </a:endParaRPr>
          </a:p>
          <a:p>
            <a:pPr algn="ctr" marR="1141730">
              <a:lnSpc>
                <a:spcPct val="100000"/>
              </a:lnSpc>
              <a:spcBef>
                <a:spcPts val="894"/>
              </a:spcBef>
            </a:pPr>
            <a:r>
              <a:rPr dirty="0" sz="1000">
                <a:solidFill>
                  <a:srgbClr val="010202"/>
                </a:solidFill>
                <a:latin typeface="Times New Roman"/>
                <a:cs typeface="Times New Roman"/>
              </a:rPr>
              <a:t>.</a:t>
            </a:r>
            <a:endParaRPr sz="1000">
              <a:latin typeface="Times New Roman"/>
              <a:cs typeface="Times New Roman"/>
            </a:endParaRPr>
          </a:p>
        </p:txBody>
      </p:sp>
      <p:sp>
        <p:nvSpPr>
          <p:cNvPr id="10" name="object 10"/>
          <p:cNvSpPr/>
          <p:nvPr/>
        </p:nvSpPr>
        <p:spPr>
          <a:xfrm>
            <a:off x="1162050" y="5202237"/>
            <a:ext cx="3162300" cy="1819275"/>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878839" y="7224077"/>
            <a:ext cx="3733800" cy="1778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9.23 </a:t>
            </a:r>
            <a:r>
              <a:rPr dirty="0" sz="1000">
                <a:solidFill>
                  <a:srgbClr val="010202"/>
                </a:solidFill>
                <a:latin typeface="Times New Roman"/>
                <a:cs typeface="Times New Roman"/>
              </a:rPr>
              <a:t>The variation of the product </a:t>
            </a:r>
            <a:r>
              <a:rPr dirty="0" sz="1000" spc="80">
                <a:solidFill>
                  <a:srgbClr val="010202"/>
                </a:solidFill>
                <a:latin typeface="Times New Roman"/>
                <a:cs typeface="Times New Roman"/>
              </a:rPr>
              <a:t>a</a:t>
            </a:r>
            <a:r>
              <a:rPr dirty="0" sz="1000" spc="80" i="1">
                <a:solidFill>
                  <a:srgbClr val="010202"/>
                </a:solidFill>
                <a:latin typeface="Times New Roman"/>
                <a:cs typeface="Times New Roman"/>
              </a:rPr>
              <a:t>T</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with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in the system T1–Sn.</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289</a:t>
            </a:r>
            <a:endParaRPr sz="1000">
              <a:latin typeface="Times New Roman"/>
              <a:cs typeface="Times New Roman"/>
            </a:endParaRPr>
          </a:p>
        </p:txBody>
      </p:sp>
      <p:sp>
        <p:nvSpPr>
          <p:cNvPr id="3" name="object 3"/>
          <p:cNvSpPr/>
          <p:nvPr/>
        </p:nvSpPr>
        <p:spPr>
          <a:xfrm>
            <a:off x="1057275" y="725805"/>
            <a:ext cx="3371850" cy="33718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87" y="4300220"/>
            <a:ext cx="4675505" cy="2080895"/>
          </a:xfrm>
          <a:prstGeom prst="rect">
            <a:avLst/>
          </a:prstGeom>
        </p:spPr>
        <p:txBody>
          <a:bodyPr wrap="square" lIns="0" tIns="27939" rIns="0" bIns="0" rtlCol="0" vert="horz">
            <a:spAutoFit/>
          </a:bodyPr>
          <a:lstStyle/>
          <a:p>
            <a:pPr marL="942340" marR="62611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9.24 </a:t>
            </a:r>
            <a:r>
              <a:rPr dirty="0" sz="1000">
                <a:solidFill>
                  <a:srgbClr val="010202"/>
                </a:solidFill>
                <a:latin typeface="Times New Roman"/>
                <a:cs typeface="Times New Roman"/>
              </a:rPr>
              <a:t>The molar </a:t>
            </a:r>
            <a:r>
              <a:rPr dirty="0" sz="1000" spc="-10">
                <a:solidFill>
                  <a:srgbClr val="010202"/>
                </a:solidFill>
                <a:latin typeface="Times New Roman"/>
                <a:cs typeface="Times New Roman"/>
              </a:rPr>
              <a:t>enthalpy, entropy, </a:t>
            </a:r>
            <a:r>
              <a:rPr dirty="0" sz="1000">
                <a:solidFill>
                  <a:srgbClr val="010202"/>
                </a:solidFill>
                <a:latin typeface="Times New Roman"/>
                <a:cs typeface="Times New Roman"/>
              </a:rPr>
              <a:t>and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thallium and tin at</a:t>
            </a:r>
            <a:r>
              <a:rPr dirty="0" sz="1000" spc="-145">
                <a:solidFill>
                  <a:srgbClr val="010202"/>
                </a:solidFill>
                <a:latin typeface="Times New Roman"/>
                <a:cs typeface="Times New Roman"/>
              </a:rPr>
              <a:t> </a:t>
            </a:r>
            <a:r>
              <a:rPr dirty="0" sz="1000">
                <a:solidFill>
                  <a:srgbClr val="010202"/>
                </a:solidFill>
                <a:latin typeface="Times New Roman"/>
                <a:cs typeface="Times New Roman"/>
              </a:rPr>
              <a:t>414°C.</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900">
              <a:latin typeface="Times New Roman"/>
              <a:cs typeface="Times New Roman"/>
            </a:endParaRPr>
          </a:p>
          <a:p>
            <a:pPr marL="996950">
              <a:lnSpc>
                <a:spcPct val="100000"/>
              </a:lnSpc>
            </a:pPr>
            <a:r>
              <a:rPr dirty="0" sz="1000" b="1">
                <a:solidFill>
                  <a:srgbClr val="010202"/>
                </a:solidFill>
                <a:latin typeface="Times New Roman"/>
                <a:cs typeface="Times New Roman"/>
              </a:rPr>
              <a:t>9.10</a:t>
            </a:r>
            <a:r>
              <a:rPr dirty="0" sz="1000" spc="-5" b="1">
                <a:solidFill>
                  <a:srgbClr val="010202"/>
                </a:solidFill>
                <a:latin typeface="Times New Roman"/>
                <a:cs typeface="Times New Roman"/>
              </a:rPr>
              <a:t> A</a:t>
            </a:r>
            <a:r>
              <a:rPr dirty="0" sz="1000" spc="-55" b="1">
                <a:solidFill>
                  <a:srgbClr val="010202"/>
                </a:solidFill>
                <a:latin typeface="Times New Roman"/>
                <a:cs typeface="Times New Roman"/>
              </a:rPr>
              <a:t> </a:t>
            </a:r>
            <a:r>
              <a:rPr dirty="0" sz="1000" spc="-15" b="1">
                <a:solidFill>
                  <a:srgbClr val="010202"/>
                </a:solidFill>
                <a:latin typeface="Times New Roman"/>
                <a:cs typeface="Times New Roman"/>
              </a:rPr>
              <a:t>STATISTICAL</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MODEL</a:t>
            </a:r>
            <a:r>
              <a:rPr dirty="0" sz="1000" spc="-55" b="1">
                <a:solidFill>
                  <a:srgbClr val="010202"/>
                </a:solidFill>
                <a:latin typeface="Times New Roman"/>
                <a:cs typeface="Times New Roman"/>
              </a:rPr>
              <a:t> </a:t>
            </a:r>
            <a:r>
              <a:rPr dirty="0" sz="1000" b="1">
                <a:solidFill>
                  <a:srgbClr val="010202"/>
                </a:solidFill>
                <a:latin typeface="Times New Roman"/>
                <a:cs typeface="Times New Roman"/>
              </a:rPr>
              <a:t>OF</a:t>
            </a:r>
            <a:r>
              <a:rPr dirty="0" sz="1000" spc="-40"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0800" marR="43180">
              <a:lnSpc>
                <a:spcPct val="100000"/>
              </a:lnSpc>
            </a:pPr>
            <a:r>
              <a:rPr dirty="0" sz="1000">
                <a:solidFill>
                  <a:srgbClr val="010202"/>
                </a:solidFill>
                <a:latin typeface="Times New Roman"/>
                <a:cs typeface="Times New Roman"/>
              </a:rPr>
              <a:t>Regular solution behavior can be understood by application of the statistical mixing  </a:t>
            </a:r>
            <a:r>
              <a:rPr dirty="0" sz="1000" spc="-5">
                <a:solidFill>
                  <a:srgbClr val="010202"/>
                </a:solidFill>
                <a:latin typeface="Times New Roman"/>
                <a:cs typeface="Times New Roman"/>
              </a:rPr>
              <a:t>model, </a:t>
            </a:r>
            <a:r>
              <a:rPr dirty="0" sz="1000">
                <a:solidFill>
                  <a:srgbClr val="010202"/>
                </a:solidFill>
                <a:latin typeface="Times New Roman"/>
                <a:cs typeface="Times New Roman"/>
              </a:rPr>
              <a:t>introduced in Chap. 4, to two components which have equal molar volumes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which do not exhibit a change in molar volume when mixed. In both the pure state  and in solution the interatomic forces exist only between neighboring atoms, in which  case the energy of the solution is the sum of the interatomic bond</a:t>
            </a:r>
            <a:r>
              <a:rPr dirty="0" sz="1000" spc="-35">
                <a:solidFill>
                  <a:srgbClr val="010202"/>
                </a:solidFill>
                <a:latin typeface="Times New Roman"/>
                <a:cs typeface="Times New Roman"/>
              </a:rPr>
              <a:t> </a:t>
            </a:r>
            <a:r>
              <a:rPr dirty="0" sz="1000">
                <a:solidFill>
                  <a:srgbClr val="010202"/>
                </a:solidFill>
                <a:latin typeface="Times New Roman"/>
                <a:cs typeface="Times New Roman"/>
              </a:rPr>
              <a:t>energies.</a:t>
            </a:r>
            <a:endParaRPr sz="1000">
              <a:latin typeface="Times New Roman"/>
              <a:cs typeface="Times New Roman"/>
            </a:endParaRPr>
          </a:p>
          <a:p>
            <a:pPr algn="just" marL="50800" marR="44450" indent="127000">
              <a:lnSpc>
                <a:spcPct val="130900"/>
              </a:lnSpc>
            </a:pPr>
            <a:r>
              <a:rPr dirty="0" sz="1000" spc="-5">
                <a:solidFill>
                  <a:srgbClr val="010202"/>
                </a:solidFill>
                <a:latin typeface="Times New Roman"/>
                <a:cs typeface="Times New Roman"/>
              </a:rPr>
              <a:t>Consider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mixed crystal containing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atoms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atoms of </a:t>
            </a:r>
            <a:r>
              <a:rPr dirty="0" sz="1000" i="1">
                <a:solidFill>
                  <a:srgbClr val="010202"/>
                </a:solidFill>
                <a:latin typeface="Times New Roman"/>
                <a:cs typeface="Times New Roman"/>
              </a:rPr>
              <a:t>B </a:t>
            </a:r>
            <a:r>
              <a:rPr dirty="0" sz="1000">
                <a:solidFill>
                  <a:srgbClr val="010202"/>
                </a:solidFill>
                <a:latin typeface="Times New Roman"/>
                <a:cs typeface="Times New Roman"/>
              </a:rPr>
              <a:t>such  that</a:t>
            </a:r>
            <a:endParaRPr sz="1000">
              <a:latin typeface="Times New Roman"/>
              <a:cs typeface="Times New Roman"/>
            </a:endParaRPr>
          </a:p>
        </p:txBody>
      </p:sp>
      <p:sp>
        <p:nvSpPr>
          <p:cNvPr id="5" name="object 5"/>
          <p:cNvSpPr/>
          <p:nvPr/>
        </p:nvSpPr>
        <p:spPr>
          <a:xfrm>
            <a:off x="1422400" y="6495884"/>
            <a:ext cx="2209800" cy="3238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6975194"/>
            <a:ext cx="4647565" cy="6661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O </a:t>
            </a:r>
            <a:r>
              <a:rPr dirty="0" sz="1000" spc="-5">
                <a:solidFill>
                  <a:srgbClr val="010202"/>
                </a:solidFill>
                <a:latin typeface="Times New Roman"/>
                <a:cs typeface="Times New Roman"/>
              </a:rPr>
              <a:t>is </a:t>
            </a:r>
            <a:r>
              <a:rPr dirty="0" sz="1000" spc="-20">
                <a:solidFill>
                  <a:srgbClr val="010202"/>
                </a:solidFill>
                <a:latin typeface="Times New Roman"/>
                <a:cs typeface="Times New Roman"/>
              </a:rPr>
              <a:t>Avogadro’s </a:t>
            </a:r>
            <a:r>
              <a:rPr dirty="0" sz="1000" spc="-15">
                <a:solidFill>
                  <a:srgbClr val="010202"/>
                </a:solidFill>
                <a:latin typeface="Times New Roman"/>
                <a:cs typeface="Times New Roman"/>
              </a:rPr>
              <a:t>number. </a:t>
            </a:r>
            <a:r>
              <a:rPr dirty="0" sz="1000" spc="-5">
                <a:solidFill>
                  <a:srgbClr val="010202"/>
                </a:solidFill>
                <a:latin typeface="Times New Roman"/>
                <a:cs typeface="Times New Roman"/>
              </a:rPr>
              <a:t>The mixed crystal, or solid solution, contains three  </a:t>
            </a:r>
            <a:r>
              <a:rPr dirty="0" sz="1000">
                <a:solidFill>
                  <a:srgbClr val="010202"/>
                </a:solidFill>
                <a:latin typeface="Times New Roman"/>
                <a:cs typeface="Times New Roman"/>
              </a:rPr>
              <a:t>types of atomic</a:t>
            </a:r>
            <a:r>
              <a:rPr dirty="0" sz="1000" spc="-5">
                <a:solidFill>
                  <a:srgbClr val="010202"/>
                </a:solidFill>
                <a:latin typeface="Times New Roman"/>
                <a:cs typeface="Times New Roman"/>
              </a:rPr>
              <a:t> </a:t>
            </a:r>
            <a:r>
              <a:rPr dirty="0" sz="1000">
                <a:solidFill>
                  <a:srgbClr val="010202"/>
                </a:solidFill>
                <a:latin typeface="Times New Roman"/>
                <a:cs typeface="Times New Roman"/>
              </a:rPr>
              <a:t>bond:</a:t>
            </a:r>
            <a:endParaRPr sz="1000">
              <a:latin typeface="Times New Roman"/>
              <a:cs typeface="Times New Roman"/>
            </a:endParaRPr>
          </a:p>
          <a:p>
            <a:pPr marL="50800">
              <a:lnSpc>
                <a:spcPct val="100000"/>
              </a:lnSpc>
              <a:spcBef>
                <a:spcPts val="700"/>
              </a:spcBef>
            </a:pPr>
            <a:r>
              <a:rPr dirty="0" sz="1000">
                <a:solidFill>
                  <a:srgbClr val="010202"/>
                </a:solidFill>
                <a:latin typeface="Times New Roman"/>
                <a:cs typeface="Times New Roman"/>
              </a:rPr>
              <a:t>1. </a:t>
            </a:r>
            <a:r>
              <a:rPr dirty="0" sz="1000" i="1">
                <a:solidFill>
                  <a:srgbClr val="010202"/>
                </a:solidFill>
                <a:latin typeface="Times New Roman"/>
                <a:cs typeface="Times New Roman"/>
              </a:rPr>
              <a:t>A–A </a:t>
            </a:r>
            <a:r>
              <a:rPr dirty="0" sz="1000" spc="-5">
                <a:solidFill>
                  <a:srgbClr val="010202"/>
                </a:solidFill>
                <a:latin typeface="Times New Roman"/>
                <a:cs typeface="Times New Roman"/>
              </a:rPr>
              <a:t>bonds the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each of which is</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AA</a:t>
            </a:r>
            <a:endParaRPr baseline="-33333" sz="1125">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268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57287" y="713105"/>
            <a:ext cx="3171825" cy="31337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78852" y="3865027"/>
            <a:ext cx="3730625" cy="596900"/>
          </a:xfrm>
          <a:prstGeom prst="rect">
            <a:avLst/>
          </a:prstGeom>
        </p:spPr>
        <p:txBody>
          <a:bodyPr wrap="square" lIns="0" tIns="27939" rIns="0" bIns="0" rtlCol="0" vert="horz">
            <a:spAutoFit/>
          </a:bodyPr>
          <a:lstStyle/>
          <a:p>
            <a:pPr algn="just" marL="469265" marR="5080" indent="-457200">
              <a:lnSpc>
                <a:spcPts val="1100"/>
              </a:lnSpc>
              <a:spcBef>
                <a:spcPts val="219"/>
              </a:spcBef>
            </a:pPr>
            <a:r>
              <a:rPr dirty="0" sz="1000" spc="5" b="1">
                <a:solidFill>
                  <a:srgbClr val="010202"/>
                </a:solidFill>
                <a:latin typeface="Times New Roman"/>
                <a:cs typeface="Times New Roman"/>
              </a:rPr>
              <a:t>Figure 9.9 </a:t>
            </a:r>
            <a:r>
              <a:rPr dirty="0" sz="1000" spc="5">
                <a:solidFill>
                  <a:srgbClr val="010202"/>
                </a:solidFill>
                <a:latin typeface="Times New Roman"/>
                <a:cs typeface="Times New Roman"/>
              </a:rPr>
              <a:t>Activities in the system iron-copper at 1550°C. </a:t>
            </a:r>
            <a:r>
              <a:rPr dirty="0" sz="1000" spc="10">
                <a:solidFill>
                  <a:srgbClr val="010202"/>
                </a:solidFill>
                <a:latin typeface="Times New Roman"/>
                <a:cs typeface="Times New Roman"/>
              </a:rPr>
              <a:t>(From  </a:t>
            </a:r>
            <a:r>
              <a:rPr dirty="0" sz="1000" spc="-5">
                <a:solidFill>
                  <a:srgbClr val="010202"/>
                </a:solidFill>
                <a:latin typeface="Times New Roman"/>
                <a:cs typeface="Times New Roman"/>
              </a:rPr>
              <a:t>J.P.Morris </a:t>
            </a:r>
            <a:r>
              <a:rPr dirty="0" sz="1000">
                <a:solidFill>
                  <a:srgbClr val="010202"/>
                </a:solidFill>
                <a:latin typeface="Times New Roman"/>
                <a:cs typeface="Times New Roman"/>
              </a:rPr>
              <a:t>and G.R.Zellars, “Vapor Pressure of Liquid Cop-  per and Activities in Liquid Fe-Cu Alloys,” </a:t>
            </a:r>
            <a:r>
              <a:rPr dirty="0" sz="1000" spc="-5" i="1">
                <a:solidFill>
                  <a:srgbClr val="010202"/>
                </a:solidFill>
                <a:latin typeface="Times New Roman"/>
                <a:cs typeface="Times New Roman"/>
              </a:rPr>
              <a:t>Trans. </a:t>
            </a:r>
            <a:r>
              <a:rPr dirty="0" sz="1000" i="1">
                <a:solidFill>
                  <a:srgbClr val="010202"/>
                </a:solidFill>
                <a:latin typeface="Times New Roman"/>
                <a:cs typeface="Times New Roman"/>
              </a:rPr>
              <a:t>AIME  </a:t>
            </a:r>
            <a:r>
              <a:rPr dirty="0" sz="1000">
                <a:solidFill>
                  <a:srgbClr val="010202"/>
                </a:solidFill>
                <a:latin typeface="Times New Roman"/>
                <a:cs typeface="Times New Roman"/>
              </a:rPr>
              <a:t>(1956), vol. 206, p.</a:t>
            </a:r>
            <a:r>
              <a:rPr dirty="0" sz="1000" spc="-10">
                <a:solidFill>
                  <a:srgbClr val="010202"/>
                </a:solidFill>
                <a:latin typeface="Times New Roman"/>
                <a:cs typeface="Times New Roman"/>
              </a:rPr>
              <a:t> </a:t>
            </a:r>
            <a:r>
              <a:rPr dirty="0" sz="1000">
                <a:solidFill>
                  <a:srgbClr val="010202"/>
                </a:solidFill>
                <a:latin typeface="Times New Roman"/>
                <a:cs typeface="Times New Roman"/>
              </a:rPr>
              <a:t>1086.)</a:t>
            </a:r>
            <a:endParaRPr sz="1000">
              <a:latin typeface="Times New Roman"/>
              <a:cs typeface="Times New Roman"/>
            </a:endParaRPr>
          </a:p>
        </p:txBody>
      </p:sp>
      <p:sp>
        <p:nvSpPr>
          <p:cNvPr id="5" name="object 5"/>
          <p:cNvSpPr/>
          <p:nvPr/>
        </p:nvSpPr>
        <p:spPr>
          <a:xfrm>
            <a:off x="1138237" y="4643120"/>
            <a:ext cx="3209925" cy="2305049"/>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878839" y="7150734"/>
            <a:ext cx="3575685" cy="1778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9.10 </a:t>
            </a:r>
            <a:r>
              <a:rPr dirty="0" sz="1000">
                <a:solidFill>
                  <a:srgbClr val="010202"/>
                </a:solidFill>
                <a:latin typeface="Times New Roman"/>
                <a:cs typeface="Times New Roman"/>
              </a:rPr>
              <a:t>Activity </a:t>
            </a:r>
            <a:r>
              <a:rPr dirty="0" sz="1000" spc="-5">
                <a:solidFill>
                  <a:srgbClr val="010202"/>
                </a:solidFill>
                <a:latin typeface="Times New Roman"/>
                <a:cs typeface="Times New Roman"/>
              </a:rPr>
              <a:t>coefficients </a:t>
            </a:r>
            <a:r>
              <a:rPr dirty="0" sz="1000">
                <a:solidFill>
                  <a:srgbClr val="010202"/>
                </a:solidFill>
                <a:latin typeface="Times New Roman"/>
                <a:cs typeface="Times New Roman"/>
              </a:rPr>
              <a:t>in the system iron-nickel at</a:t>
            </a:r>
            <a:r>
              <a:rPr dirty="0" sz="1000" spc="-35">
                <a:solidFill>
                  <a:srgbClr val="010202"/>
                </a:solidFill>
                <a:latin typeface="Times New Roman"/>
                <a:cs typeface="Times New Roman"/>
              </a:rPr>
              <a:t> </a:t>
            </a:r>
            <a:r>
              <a:rPr dirty="0" sz="1000">
                <a:solidFill>
                  <a:srgbClr val="010202"/>
                </a:solidFill>
                <a:latin typeface="Times New Roman"/>
                <a:cs typeface="Times New Roman"/>
              </a:rPr>
              <a:t>1600°C.</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269</a:t>
            </a:r>
            <a:endParaRPr sz="1000">
              <a:latin typeface="Times New Roman"/>
              <a:cs typeface="Times New Roman"/>
            </a:endParaRPr>
          </a:p>
        </p:txBody>
      </p:sp>
      <p:sp>
        <p:nvSpPr>
          <p:cNvPr id="3" name="object 3"/>
          <p:cNvSpPr/>
          <p:nvPr/>
        </p:nvSpPr>
        <p:spPr>
          <a:xfrm>
            <a:off x="1166812" y="713105"/>
            <a:ext cx="3152775" cy="30861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4001770"/>
            <a:ext cx="4037965" cy="45720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spc="-15" b="1">
                <a:solidFill>
                  <a:srgbClr val="010202"/>
                </a:solidFill>
                <a:latin typeface="Times New Roman"/>
                <a:cs typeface="Times New Roman"/>
              </a:rPr>
              <a:t>9.11 </a:t>
            </a:r>
            <a:r>
              <a:rPr dirty="0" sz="1000">
                <a:solidFill>
                  <a:srgbClr val="010202"/>
                </a:solidFill>
                <a:latin typeface="Times New Roman"/>
                <a:cs typeface="Times New Roman"/>
              </a:rPr>
              <a:t>Activity </a:t>
            </a:r>
            <a:r>
              <a:rPr dirty="0" sz="1000" spc="-5">
                <a:solidFill>
                  <a:srgbClr val="010202"/>
                </a:solidFill>
                <a:latin typeface="Times New Roman"/>
                <a:cs typeface="Times New Roman"/>
              </a:rPr>
              <a:t>coefficients </a:t>
            </a:r>
            <a:r>
              <a:rPr dirty="0" sz="1000">
                <a:solidFill>
                  <a:srgbClr val="010202"/>
                </a:solidFill>
                <a:latin typeface="Times New Roman"/>
                <a:cs typeface="Times New Roman"/>
              </a:rPr>
              <a:t>in the system iron-copper at</a:t>
            </a:r>
            <a:r>
              <a:rPr dirty="0" sz="1000" spc="-20">
                <a:solidFill>
                  <a:srgbClr val="010202"/>
                </a:solidFill>
                <a:latin typeface="Times New Roman"/>
                <a:cs typeface="Times New Roman"/>
              </a:rPr>
              <a:t> </a:t>
            </a:r>
            <a:r>
              <a:rPr dirty="0" sz="1000">
                <a:solidFill>
                  <a:srgbClr val="010202"/>
                </a:solidFill>
                <a:latin typeface="Times New Roman"/>
                <a:cs typeface="Times New Roman"/>
              </a:rPr>
              <a:t>1550°C.</a:t>
            </a:r>
            <a:endParaRPr sz="1000">
              <a:latin typeface="Times New Roman"/>
              <a:cs typeface="Times New Roman"/>
            </a:endParaRPr>
          </a:p>
          <a:p>
            <a:pPr>
              <a:lnSpc>
                <a:spcPct val="100000"/>
              </a:lnSpc>
              <a:spcBef>
                <a:spcPts val="20"/>
              </a:spcBef>
            </a:pPr>
            <a:endParaRPr sz="850">
              <a:latin typeface="Times New Roman"/>
              <a:cs typeface="Times New Roman"/>
            </a:endParaRPr>
          </a:p>
          <a:p>
            <a:pPr marL="12700">
              <a:lnSpc>
                <a:spcPct val="100000"/>
              </a:lnSpc>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1441450" y="4633595"/>
            <a:ext cx="2171700" cy="1619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998083"/>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1565275" y="5350509"/>
            <a:ext cx="1924050" cy="3429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5895975"/>
            <a:ext cx="3467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2012950" y="6248400"/>
            <a:ext cx="1038225" cy="4476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898640"/>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11" name="object 11"/>
          <p:cNvSpPr/>
          <p:nvPr/>
        </p:nvSpPr>
        <p:spPr>
          <a:xfrm>
            <a:off x="1870075" y="7251065"/>
            <a:ext cx="1323975" cy="4286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721859" y="736854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(9.47)</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93665" y="403225"/>
            <a:ext cx="4700905" cy="6169660"/>
          </a:xfrm>
          <a:prstGeom prst="rect">
            <a:avLst/>
          </a:prstGeom>
        </p:spPr>
        <p:txBody>
          <a:bodyPr wrap="square" lIns="0" tIns="12700" rIns="0" bIns="0" rtlCol="0" vert="horz">
            <a:spAutoFit/>
          </a:bodyPr>
          <a:lstStyle/>
          <a:p>
            <a:pPr marL="63500">
              <a:lnSpc>
                <a:spcPct val="100000"/>
              </a:lnSpc>
              <a:spcBef>
                <a:spcPts val="100"/>
              </a:spcBef>
            </a:pPr>
            <a:r>
              <a:rPr dirty="0" sz="1000">
                <a:solidFill>
                  <a:srgbClr val="231F20"/>
                </a:solidFill>
                <a:latin typeface="Times New Roman"/>
                <a:cs typeface="Times New Roman"/>
              </a:rPr>
              <a:t>270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63500" marR="57150">
              <a:lnSpc>
                <a:spcPct val="100000"/>
              </a:lnSpc>
              <a:spcBef>
                <a:spcPts val="765"/>
              </a:spcBef>
            </a:pPr>
            <a:r>
              <a:rPr dirty="0" sz="1000">
                <a:solidFill>
                  <a:srgbClr val="010202"/>
                </a:solidFill>
                <a:latin typeface="Times New Roman"/>
                <a:cs typeface="Times New Roman"/>
              </a:rPr>
              <a:t>In general, increasing the temperature of a nonideal solutions causes a decrease in the  </a:t>
            </a:r>
            <a:r>
              <a:rPr dirty="0" sz="1000" spc="-5">
                <a:solidFill>
                  <a:srgbClr val="010202"/>
                </a:solidFill>
                <a:latin typeface="Times New Roman"/>
                <a:cs typeface="Times New Roman"/>
              </a:rPr>
              <a:t>extent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its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components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deviate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behavior,</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&gt;1</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50">
                <a:solidFill>
                  <a:srgbClr val="010202"/>
                </a:solidFill>
                <a:latin typeface="Times New Roman"/>
                <a:cs typeface="Times New Roman"/>
              </a:rPr>
              <a:t> </a:t>
            </a:r>
            <a:r>
              <a:rPr dirty="0" sz="1000">
                <a:solidFill>
                  <a:srgbClr val="010202"/>
                </a:solidFill>
                <a:latin typeface="Times New Roman"/>
                <a:cs typeface="Times New Roman"/>
              </a:rPr>
              <a:t>an</a:t>
            </a:r>
            <a:r>
              <a:rPr dirty="0" sz="1000" spc="55">
                <a:solidFill>
                  <a:srgbClr val="010202"/>
                </a:solidFill>
                <a:latin typeface="Times New Roman"/>
                <a:cs typeface="Times New Roman"/>
              </a:rPr>
              <a:t> </a:t>
            </a:r>
            <a:r>
              <a:rPr dirty="0" sz="1000">
                <a:solidFill>
                  <a:srgbClr val="010202"/>
                </a:solidFill>
                <a:latin typeface="Times New Roman"/>
                <a:cs typeface="Times New Roman"/>
              </a:rPr>
              <a:t>increase</a:t>
            </a:r>
            <a:endParaRPr sz="1000">
              <a:latin typeface="Times New Roman"/>
              <a:cs typeface="Times New Roman"/>
            </a:endParaRPr>
          </a:p>
          <a:p>
            <a:pPr algn="just" marL="63500" marR="56515" indent="-635">
              <a:lnSpc>
                <a:spcPct val="130900"/>
              </a:lnSpc>
            </a:pPr>
            <a:r>
              <a:rPr dirty="0" sz="1000" spc="-5">
                <a:solidFill>
                  <a:srgbClr val="010202"/>
                </a:solidFill>
                <a:latin typeface="Times New Roman"/>
                <a:cs typeface="Times New Roman"/>
              </a:rPr>
              <a:t>in temperature causes </a:t>
            </a:r>
            <a:r>
              <a:rPr dirty="0" sz="1000" spc="-20">
                <a:solidFill>
                  <a:srgbClr val="010202"/>
                </a:solidFill>
                <a:latin typeface="Times New Roman"/>
                <a:cs typeface="Times New Roman"/>
              </a:rPr>
              <a:t>μ</a:t>
            </a:r>
            <a:r>
              <a:rPr dirty="0" baseline="-33333" sz="1125" spc="-30" i="1">
                <a:solidFill>
                  <a:srgbClr val="010202"/>
                </a:solidFill>
                <a:latin typeface="Times New Roman"/>
                <a:cs typeface="Times New Roman"/>
              </a:rPr>
              <a:t>i </a:t>
            </a:r>
            <a:r>
              <a:rPr dirty="0" sz="1000">
                <a:solidFill>
                  <a:srgbClr val="010202"/>
                </a:solidFill>
                <a:latin typeface="Times New Roman"/>
                <a:cs typeface="Times New Roman"/>
              </a:rPr>
              <a:t>to decrease toward </a:t>
            </a:r>
            <a:r>
              <a:rPr dirty="0" sz="1000" spc="-15">
                <a:solidFill>
                  <a:srgbClr val="010202"/>
                </a:solidFill>
                <a:latin typeface="Times New Roman"/>
                <a:cs typeface="Times New Roman"/>
              </a:rPr>
              <a:t>unity, </a:t>
            </a:r>
            <a:r>
              <a:rPr dirty="0" sz="1000">
                <a:solidFill>
                  <a:srgbClr val="010202"/>
                </a:solidFill>
                <a:latin typeface="Times New Roman"/>
                <a:cs typeface="Times New Roman"/>
              </a:rPr>
              <a:t>and if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&lt;1 </a:t>
            </a:r>
            <a:r>
              <a:rPr dirty="0" sz="1000" spc="-5">
                <a:solidFill>
                  <a:srgbClr val="010202"/>
                </a:solidFill>
                <a:latin typeface="Times New Roman"/>
                <a:cs typeface="Times New Roman"/>
              </a:rPr>
              <a:t>an increase in temperature  </a:t>
            </a:r>
            <a:r>
              <a:rPr dirty="0" sz="1000">
                <a:solidFill>
                  <a:srgbClr val="010202"/>
                </a:solidFill>
                <a:latin typeface="Times New Roman"/>
                <a:cs typeface="Times New Roman"/>
              </a:rPr>
              <a:t>causes</a:t>
            </a:r>
            <a:r>
              <a:rPr dirty="0" sz="1000" spc="85">
                <a:solidFill>
                  <a:srgbClr val="010202"/>
                </a:solidFill>
                <a:latin typeface="Times New Roman"/>
                <a:cs typeface="Times New Roman"/>
              </a:rPr>
              <a:t> </a:t>
            </a:r>
            <a:r>
              <a:rPr dirty="0" sz="1000" spc="-20">
                <a:solidFill>
                  <a:srgbClr val="010202"/>
                </a:solidFill>
                <a:latin typeface="Times New Roman"/>
                <a:cs typeface="Times New Roman"/>
              </a:rPr>
              <a:t>μ</a:t>
            </a:r>
            <a:r>
              <a:rPr dirty="0" baseline="-33333" sz="1125" spc="-30" i="1">
                <a:solidFill>
                  <a:srgbClr val="010202"/>
                </a:solidFill>
                <a:latin typeface="Times New Roman"/>
                <a:cs typeface="Times New Roman"/>
              </a:rPr>
              <a:t>i </a:t>
            </a:r>
            <a:r>
              <a:rPr dirty="0" sz="1000">
                <a:solidFill>
                  <a:srgbClr val="010202"/>
                </a:solidFill>
                <a:latin typeface="Times New Roman"/>
                <a:cs typeface="Times New Roman"/>
              </a:rPr>
              <a:t>to</a:t>
            </a:r>
            <a:r>
              <a:rPr dirty="0" sz="1000" spc="90">
                <a:solidFill>
                  <a:srgbClr val="010202"/>
                </a:solidFill>
                <a:latin typeface="Times New Roman"/>
                <a:cs typeface="Times New Roman"/>
              </a:rPr>
              <a:t> </a:t>
            </a:r>
            <a:r>
              <a:rPr dirty="0" sz="1000">
                <a:solidFill>
                  <a:srgbClr val="010202"/>
                </a:solidFill>
                <a:latin typeface="Times New Roman"/>
                <a:cs typeface="Times New Roman"/>
              </a:rPr>
              <a:t>increase</a:t>
            </a:r>
            <a:r>
              <a:rPr dirty="0" sz="1000" spc="85">
                <a:solidFill>
                  <a:srgbClr val="010202"/>
                </a:solidFill>
                <a:latin typeface="Times New Roman"/>
                <a:cs typeface="Times New Roman"/>
              </a:rPr>
              <a:t> </a:t>
            </a:r>
            <a:r>
              <a:rPr dirty="0" sz="1000">
                <a:solidFill>
                  <a:srgbClr val="010202"/>
                </a:solidFill>
                <a:latin typeface="Times New Roman"/>
                <a:cs typeface="Times New Roman"/>
              </a:rPr>
              <a:t>toward</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unity.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90">
                <a:solidFill>
                  <a:srgbClr val="010202"/>
                </a:solidFill>
                <a:latin typeface="Times New Roman"/>
                <a:cs typeface="Times New Roman"/>
              </a:rPr>
              <a:t> </a:t>
            </a:r>
            <a:r>
              <a:rPr dirty="0" sz="1000">
                <a:solidFill>
                  <a:srgbClr val="010202"/>
                </a:solidFill>
                <a:latin typeface="Times New Roman"/>
                <a:cs typeface="Times New Roman"/>
              </a:rPr>
              <a:t>in</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r>
              <a:rPr dirty="0" sz="1000" spc="90">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components</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exhibit</a:t>
            </a:r>
            <a:endParaRPr sz="1000">
              <a:latin typeface="Times New Roman"/>
              <a:cs typeface="Times New Roman"/>
            </a:endParaRPr>
          </a:p>
          <a:p>
            <a:pPr algn="just" marL="63500" marR="56515">
              <a:lnSpc>
                <a:spcPct val="100000"/>
              </a:lnSpc>
              <a:spcBef>
                <a:spcPts val="370"/>
              </a:spcBef>
            </a:pPr>
            <a:r>
              <a:rPr dirty="0" sz="1000">
                <a:solidFill>
                  <a:srgbClr val="010202"/>
                </a:solidFill>
                <a:latin typeface="Times New Roman"/>
                <a:cs typeface="Times New Roman"/>
              </a:rPr>
              <a:t>positive deviations from </a:t>
            </a:r>
            <a:r>
              <a:rPr dirty="0" sz="1000" spc="-10">
                <a:solidFill>
                  <a:srgbClr val="010202"/>
                </a:solidFill>
                <a:latin typeface="Times New Roman"/>
                <a:cs typeface="Times New Roman"/>
              </a:rPr>
              <a:t>ideality, </a:t>
            </a:r>
            <a:r>
              <a:rPr dirty="0" sz="1000">
                <a:solidFill>
                  <a:srgbClr val="010202"/>
                </a:solidFill>
                <a:latin typeface="Times New Roman"/>
                <a:cs typeface="Times New Roman"/>
              </a:rPr>
              <a:t>the values of the activity </a:t>
            </a:r>
            <a:r>
              <a:rPr dirty="0" sz="1000" spc="-5">
                <a:solidFill>
                  <a:srgbClr val="010202"/>
                </a:solidFill>
                <a:latin typeface="Times New Roman"/>
                <a:cs typeface="Times New Roman"/>
              </a:rPr>
              <a:t>coefficients </a:t>
            </a:r>
            <a:r>
              <a:rPr dirty="0" sz="1000">
                <a:solidFill>
                  <a:srgbClr val="010202"/>
                </a:solidFill>
                <a:latin typeface="Times New Roman"/>
                <a:cs typeface="Times New Roman"/>
              </a:rPr>
              <a:t>decrease with  </a:t>
            </a:r>
            <a:r>
              <a:rPr dirty="0" sz="1000" spc="-5">
                <a:solidFill>
                  <a:srgbClr val="010202"/>
                </a:solidFill>
                <a:latin typeface="Times New Roman"/>
                <a:cs typeface="Times New Roman"/>
              </a:rPr>
              <a:t>increasing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hence,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(9.47),</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partial</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molar</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heats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63500" marR="56515" indent="-635">
              <a:lnSpc>
                <a:spcPct val="100000"/>
              </a:lnSpc>
              <a:spcBef>
                <a:spcPts val="270"/>
              </a:spcBef>
            </a:pPr>
            <a:r>
              <a:rPr dirty="0" sz="1000" spc="-5">
                <a:solidFill>
                  <a:srgbClr val="010202"/>
                </a:solidFill>
                <a:latin typeface="Times New Roman"/>
                <a:cs typeface="Times New Roman"/>
              </a:rPr>
              <a:t>the components are positive quantities. Thus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 the molar heat of formation of the  </a:t>
            </a:r>
            <a:r>
              <a:rPr dirty="0" sz="1000" spc="-5">
                <a:solidFill>
                  <a:srgbClr val="010202"/>
                </a:solidFill>
                <a:latin typeface="Times New Roman"/>
                <a:cs typeface="Times New Roman"/>
              </a:rPr>
              <a:t>solution</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30">
                <a:solidFill>
                  <a:srgbClr val="010202"/>
                </a:solidFill>
                <a:latin typeface="Times New Roman"/>
                <a:cs typeface="Times New Roman"/>
              </a:rPr>
              <a:t> </a:t>
            </a:r>
            <a:r>
              <a:rPr dirty="0" sz="1000">
                <a:solidFill>
                  <a:srgbClr val="010202"/>
                </a:solidFill>
                <a:latin typeface="Times New Roman"/>
                <a:cs typeface="Times New Roman"/>
              </a:rPr>
              <a:t>a</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positive</a:t>
            </a:r>
            <a:r>
              <a:rPr dirty="0" sz="1000" spc="125">
                <a:solidFill>
                  <a:srgbClr val="010202"/>
                </a:solidFill>
                <a:latin typeface="Times New Roman"/>
                <a:cs typeface="Times New Roman"/>
              </a:rPr>
              <a:t> </a:t>
            </a:r>
            <a:r>
              <a:rPr dirty="0" sz="1000" spc="-15">
                <a:solidFill>
                  <a:srgbClr val="010202"/>
                </a:solidFill>
                <a:latin typeface="Times New Roman"/>
                <a:cs typeface="Times New Roman"/>
              </a:rPr>
              <a:t>quantity,</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indicates</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endothermic.</a:t>
            </a:r>
            <a:endParaRPr sz="1000">
              <a:latin typeface="Times New Roman"/>
              <a:cs typeface="Times New Roman"/>
            </a:endParaRPr>
          </a:p>
          <a:p>
            <a:pPr algn="just" marL="63500" marR="56515">
              <a:lnSpc>
                <a:spcPct val="100000"/>
              </a:lnSpc>
              <a:spcBef>
                <a:spcPts val="270"/>
              </a:spcBef>
            </a:pP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is the quantity of heat absorbed from the thermostatting heat reservoir surrounding  </a:t>
            </a:r>
            <a:r>
              <a:rPr dirty="0" sz="1000">
                <a:solidFill>
                  <a:srgbClr val="010202"/>
                </a:solidFill>
                <a:latin typeface="Times New Roman"/>
                <a:cs typeface="Times New Roman"/>
              </a:rPr>
              <a:t>the solution per mole of solution formed at the temperature </a:t>
            </a:r>
            <a:r>
              <a:rPr dirty="0" sz="1000" spc="-40" i="1">
                <a:solidFill>
                  <a:srgbClr val="010202"/>
                </a:solidFill>
                <a:latin typeface="Times New Roman"/>
                <a:cs typeface="Times New Roman"/>
              </a:rPr>
              <a:t>T. </a:t>
            </a:r>
            <a:r>
              <a:rPr dirty="0" sz="1000" spc="-10">
                <a:solidFill>
                  <a:srgbClr val="010202"/>
                </a:solidFill>
                <a:latin typeface="Times New Roman"/>
                <a:cs typeface="Times New Roman"/>
              </a:rPr>
              <a:t>Conversely, </a:t>
            </a:r>
            <a:r>
              <a:rPr dirty="0" sz="1000">
                <a:solidFill>
                  <a:srgbClr val="010202"/>
                </a:solidFill>
                <a:latin typeface="Times New Roman"/>
                <a:cs typeface="Times New Roman"/>
              </a:rPr>
              <a:t>in a solution,  </a:t>
            </a:r>
            <a:r>
              <a:rPr dirty="0" sz="1000" spc="-5">
                <a:solidFill>
                  <a:srgbClr val="010202"/>
                </a:solidFill>
                <a:latin typeface="Times New Roman"/>
                <a:cs typeface="Times New Roman"/>
              </a:rPr>
              <a:t>the components of which exhibit negative deviations from </a:t>
            </a:r>
            <a:r>
              <a:rPr dirty="0" sz="1000" spc="-15">
                <a:solidFill>
                  <a:srgbClr val="010202"/>
                </a:solidFill>
                <a:latin typeface="Times New Roman"/>
                <a:cs typeface="Times New Roman"/>
              </a:rPr>
              <a:t>ideality, </a:t>
            </a:r>
            <a:r>
              <a:rPr dirty="0" sz="1000" spc="-5">
                <a:solidFill>
                  <a:srgbClr val="010202"/>
                </a:solidFill>
                <a:latin typeface="Times New Roman"/>
                <a:cs typeface="Times New Roman"/>
              </a:rPr>
              <a:t>the activity  coefficients </a:t>
            </a:r>
            <a:r>
              <a:rPr dirty="0" sz="1000">
                <a:solidFill>
                  <a:srgbClr val="010202"/>
                </a:solidFill>
                <a:latin typeface="Times New Roman"/>
                <a:cs typeface="Times New Roman"/>
              </a:rPr>
              <a:t>increase with increasing temperature, and hence, the partial molar heats </a:t>
            </a:r>
            <a:r>
              <a:rPr dirty="0" sz="1000" spc="-10">
                <a:solidFill>
                  <a:srgbClr val="010202"/>
                </a:solidFill>
                <a:latin typeface="Times New Roman"/>
                <a:cs typeface="Times New Roman"/>
              </a:rPr>
              <a:t>of  </a:t>
            </a:r>
            <a:r>
              <a:rPr dirty="0" sz="1000" spc="-5">
                <a:solidFill>
                  <a:srgbClr val="010202"/>
                </a:solidFill>
                <a:latin typeface="Times New Roman"/>
                <a:cs typeface="Times New Roman"/>
              </a:rPr>
              <a:t>mixing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molar</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negative.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Such</a:t>
            </a:r>
            <a:r>
              <a:rPr dirty="0" sz="1000" spc="40">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forms</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exothermically,</a:t>
            </a:r>
            <a:endParaRPr sz="1000">
              <a:latin typeface="Times New Roman"/>
              <a:cs typeface="Times New Roman"/>
            </a:endParaRPr>
          </a:p>
          <a:p>
            <a:pPr algn="just" marL="63500" marR="55880" indent="-635">
              <a:lnSpc>
                <a:spcPct val="100000"/>
              </a:lnSpc>
              <a:spcBef>
                <a:spcPts val="275"/>
              </a:spcBef>
            </a:pP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is the heat absorbed by the thermostatting heat </a:t>
            </a:r>
            <a:r>
              <a:rPr dirty="0" sz="1000" spc="-5">
                <a:solidFill>
                  <a:srgbClr val="010202"/>
                </a:solidFill>
                <a:latin typeface="Times New Roman"/>
                <a:cs typeface="Times New Roman"/>
              </a:rPr>
              <a:t>reservoir, </a:t>
            </a:r>
            <a:r>
              <a:rPr dirty="0" sz="1000">
                <a:solidFill>
                  <a:srgbClr val="010202"/>
                </a:solidFill>
                <a:latin typeface="Times New Roman"/>
                <a:cs typeface="Times New Roman"/>
              </a:rPr>
              <a:t>per mole of </a:t>
            </a:r>
            <a:r>
              <a:rPr dirty="0" sz="1000" spc="-5">
                <a:solidFill>
                  <a:srgbClr val="010202"/>
                </a:solidFill>
                <a:latin typeface="Times New Roman"/>
                <a:cs typeface="Times New Roman"/>
              </a:rPr>
              <a:t>solution  formed, at the temperature</a:t>
            </a:r>
            <a:r>
              <a:rPr dirty="0" sz="1000" spc="-1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a:p>
            <a:pPr algn="just" marL="63500" marR="55880" indent="127000">
              <a:lnSpc>
                <a:spcPct val="100000"/>
              </a:lnSpc>
            </a:pPr>
            <a:r>
              <a:rPr dirty="0" sz="1000">
                <a:solidFill>
                  <a:srgbClr val="010202"/>
                </a:solidFill>
                <a:latin typeface="Times New Roman"/>
                <a:cs typeface="Times New Roman"/>
              </a:rPr>
              <a:t>Exothermic mixing in an </a:t>
            </a:r>
            <a:r>
              <a:rPr dirty="0" sz="1000" i="1">
                <a:solidFill>
                  <a:srgbClr val="010202"/>
                </a:solidFill>
                <a:latin typeface="Times New Roman"/>
                <a:cs typeface="Times New Roman"/>
              </a:rPr>
              <a:t>A–B </a:t>
            </a:r>
            <a:r>
              <a:rPr dirty="0" sz="1000">
                <a:solidFill>
                  <a:srgbClr val="010202"/>
                </a:solidFill>
                <a:latin typeface="Times New Roman"/>
                <a:cs typeface="Times New Roman"/>
              </a:rPr>
              <a:t>binary system occurs when the </a:t>
            </a:r>
            <a:r>
              <a:rPr dirty="0" sz="1000" i="1">
                <a:solidFill>
                  <a:srgbClr val="010202"/>
                </a:solidFill>
                <a:latin typeface="Times New Roman"/>
                <a:cs typeface="Times New Roman"/>
              </a:rPr>
              <a:t>A–B </a:t>
            </a:r>
            <a:r>
              <a:rPr dirty="0" sz="1000">
                <a:solidFill>
                  <a:srgbClr val="010202"/>
                </a:solidFill>
                <a:latin typeface="Times New Roman"/>
                <a:cs typeface="Times New Roman"/>
              </a:rPr>
              <a:t>bond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is more  negative than both the </a:t>
            </a:r>
            <a:r>
              <a:rPr dirty="0" sz="1000" i="1">
                <a:solidFill>
                  <a:srgbClr val="010202"/>
                </a:solidFill>
                <a:latin typeface="Times New Roman"/>
                <a:cs typeface="Times New Roman"/>
              </a:rPr>
              <a:t>A–A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B–B </a:t>
            </a:r>
            <a:r>
              <a:rPr dirty="0" sz="1000">
                <a:solidFill>
                  <a:srgbClr val="010202"/>
                </a:solidFill>
                <a:latin typeface="Times New Roman"/>
                <a:cs typeface="Times New Roman"/>
              </a:rPr>
              <a:t>bond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and this causes a tendency </a:t>
            </a:r>
            <a:r>
              <a:rPr dirty="0" sz="1000" spc="-5">
                <a:solidFill>
                  <a:srgbClr val="010202"/>
                </a:solidFill>
                <a:latin typeface="Times New Roman"/>
                <a:cs typeface="Times New Roman"/>
              </a:rPr>
              <a:t>toward  </a:t>
            </a:r>
            <a:r>
              <a:rPr dirty="0" sz="1000">
                <a:solidFill>
                  <a:srgbClr val="010202"/>
                </a:solidFill>
                <a:latin typeface="Times New Roman"/>
                <a:cs typeface="Times New Roman"/>
              </a:rPr>
              <a:t>“ordering” in the solution, in which the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atoms attempt to only have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atoms as nearest  </a:t>
            </a:r>
            <a:r>
              <a:rPr dirty="0" sz="1000">
                <a:solidFill>
                  <a:srgbClr val="010202"/>
                </a:solidFill>
                <a:latin typeface="Times New Roman"/>
                <a:cs typeface="Times New Roman"/>
              </a:rPr>
              <a:t>neighbors and vice versa. Exothermic mixing thus indicates a tendency toward the  formation of a compound between the two components. </a:t>
            </a:r>
            <a:r>
              <a:rPr dirty="0" sz="1000" spc="-10">
                <a:solidFill>
                  <a:srgbClr val="010202"/>
                </a:solidFill>
                <a:latin typeface="Times New Roman"/>
                <a:cs typeface="Times New Roman"/>
              </a:rPr>
              <a:t>Conversely, </a:t>
            </a:r>
            <a:r>
              <a:rPr dirty="0" sz="1000">
                <a:solidFill>
                  <a:srgbClr val="010202"/>
                </a:solidFill>
                <a:latin typeface="Times New Roman"/>
                <a:cs typeface="Times New Roman"/>
              </a:rPr>
              <a:t>endothermic mixing  occurs when the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bond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is less negative than both the </a:t>
            </a:r>
            <a:r>
              <a:rPr dirty="0" sz="1000" i="1">
                <a:solidFill>
                  <a:srgbClr val="010202"/>
                </a:solidFill>
                <a:latin typeface="Times New Roman"/>
                <a:cs typeface="Times New Roman"/>
              </a:rPr>
              <a:t>A–A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B–B </a:t>
            </a:r>
            <a:r>
              <a:rPr dirty="0" sz="1000">
                <a:solidFill>
                  <a:srgbClr val="010202"/>
                </a:solidFill>
                <a:latin typeface="Times New Roman"/>
                <a:cs typeface="Times New Roman"/>
              </a:rPr>
              <a:t>bond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and this causes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tendency toward phase separation or “clustering” in the  </a:t>
            </a:r>
            <a:r>
              <a:rPr dirty="0" sz="1000">
                <a:solidFill>
                  <a:srgbClr val="010202"/>
                </a:solidFill>
                <a:latin typeface="Times New Roman"/>
                <a:cs typeface="Times New Roman"/>
              </a:rPr>
              <a:t>solution. The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atoms attempt to be coordinated only by </a:t>
            </a:r>
            <a:r>
              <a:rPr dirty="0" sz="1000" i="1">
                <a:solidFill>
                  <a:srgbClr val="010202"/>
                </a:solidFill>
                <a:latin typeface="Times New Roman"/>
                <a:cs typeface="Times New Roman"/>
              </a:rPr>
              <a:t>A </a:t>
            </a:r>
            <a:r>
              <a:rPr dirty="0" sz="1000">
                <a:solidFill>
                  <a:srgbClr val="010202"/>
                </a:solidFill>
                <a:latin typeface="Times New Roman"/>
                <a:cs typeface="Times New Roman"/>
              </a:rPr>
              <a:t>atoms, and the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atoms  </a:t>
            </a:r>
            <a:r>
              <a:rPr dirty="0" sz="1000">
                <a:solidFill>
                  <a:srgbClr val="010202"/>
                </a:solidFill>
                <a:latin typeface="Times New Roman"/>
                <a:cs typeface="Times New Roman"/>
              </a:rPr>
              <a:t>attempt to be coordinated only by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atoms. In both cases the equilibrium configuration of  the solution is reached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compromise between the enthalpy factors, which, being  determined by the relative magnitudes of the bond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attempt to either completely  order or completely unmix the solution, and the entropy factor which attempts to  maximize the randomness of mixing of the atoms in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363345" marR="475615" indent="-882650">
              <a:lnSpc>
                <a:spcPct val="103499"/>
              </a:lnSpc>
            </a:pPr>
            <a:r>
              <a:rPr dirty="0" sz="1000" b="1">
                <a:solidFill>
                  <a:srgbClr val="010202"/>
                </a:solidFill>
                <a:latin typeface="Times New Roman"/>
                <a:cs typeface="Times New Roman"/>
              </a:rPr>
              <a:t>9.8 </a:t>
            </a:r>
            <a:r>
              <a:rPr dirty="0" sz="1000" spc="-10" b="1">
                <a:solidFill>
                  <a:srgbClr val="010202"/>
                </a:solidFill>
                <a:latin typeface="Times New Roman"/>
                <a:cs typeface="Times New Roman"/>
              </a:rPr>
              <a:t>APPLICATION </a:t>
            </a:r>
            <a:r>
              <a:rPr dirty="0" sz="1000" b="1">
                <a:solidFill>
                  <a:srgbClr val="010202"/>
                </a:solidFill>
                <a:latin typeface="Times New Roman"/>
                <a:cs typeface="Times New Roman"/>
              </a:rPr>
              <a:t>OF THE GIBBS-DUHEM </a:t>
            </a:r>
            <a:r>
              <a:rPr dirty="0" sz="1000" spc="-10" b="1">
                <a:solidFill>
                  <a:srgbClr val="010202"/>
                </a:solidFill>
                <a:latin typeface="Times New Roman"/>
                <a:cs typeface="Times New Roman"/>
              </a:rPr>
              <a:t>RELATION TO</a:t>
            </a:r>
            <a:r>
              <a:rPr dirty="0" sz="1000" spc="-80" b="1">
                <a:solidFill>
                  <a:srgbClr val="010202"/>
                </a:solidFill>
                <a:latin typeface="Times New Roman"/>
                <a:cs typeface="Times New Roman"/>
              </a:rPr>
              <a:t> </a:t>
            </a:r>
            <a:r>
              <a:rPr dirty="0" sz="1000" b="1">
                <a:solidFill>
                  <a:srgbClr val="010202"/>
                </a:solidFill>
                <a:latin typeface="Times New Roman"/>
                <a:cs typeface="Times New Roman"/>
              </a:rPr>
              <a:t>THE  </a:t>
            </a:r>
            <a:r>
              <a:rPr dirty="0" sz="1000" spc="-10" b="1">
                <a:solidFill>
                  <a:srgbClr val="010202"/>
                </a:solidFill>
                <a:latin typeface="Times New Roman"/>
                <a:cs typeface="Times New Roman"/>
              </a:rPr>
              <a:t>DETERMINATION </a:t>
            </a:r>
            <a:r>
              <a:rPr dirty="0" sz="1000" b="1">
                <a:solidFill>
                  <a:srgbClr val="010202"/>
                </a:solidFill>
                <a:latin typeface="Times New Roman"/>
                <a:cs typeface="Times New Roman"/>
              </a:rPr>
              <a:t>OF</a:t>
            </a:r>
            <a:r>
              <a:rPr dirty="0" sz="1000" spc="-35" b="1">
                <a:solidFill>
                  <a:srgbClr val="010202"/>
                </a:solidFill>
                <a:latin typeface="Times New Roman"/>
                <a:cs typeface="Times New Roman"/>
              </a:rPr>
              <a:t> </a:t>
            </a:r>
            <a:r>
              <a:rPr dirty="0" sz="1000" spc="-5" b="1">
                <a:solidFill>
                  <a:srgbClr val="010202"/>
                </a:solidFill>
                <a:latin typeface="Times New Roman"/>
                <a:cs typeface="Times New Roman"/>
              </a:rPr>
              <a:t>ACTIVITY</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63500" marR="55244">
              <a:lnSpc>
                <a:spcPct val="100000"/>
              </a:lnSpc>
            </a:pPr>
            <a:r>
              <a:rPr dirty="0" sz="1000" spc="-5">
                <a:solidFill>
                  <a:srgbClr val="010202"/>
                </a:solidFill>
                <a:latin typeface="Times New Roman"/>
                <a:cs typeface="Times New Roman"/>
              </a:rPr>
              <a:t>As was </a:t>
            </a:r>
            <a:r>
              <a:rPr dirty="0" sz="1000">
                <a:solidFill>
                  <a:srgbClr val="010202"/>
                </a:solidFill>
                <a:latin typeface="Times New Roman"/>
                <a:cs typeface="Times New Roman"/>
              </a:rPr>
              <a:t>stated in Sec. 9.4, it is often found that the activity of only one component of a  binary solution can be measured </a:t>
            </a:r>
            <a:r>
              <a:rPr dirty="0" sz="1000" spc="-5">
                <a:solidFill>
                  <a:srgbClr val="010202"/>
                </a:solidFill>
                <a:latin typeface="Times New Roman"/>
                <a:cs typeface="Times New Roman"/>
              </a:rPr>
              <a:t>experimentally. </a:t>
            </a:r>
            <a:r>
              <a:rPr dirty="0" sz="1000">
                <a:solidFill>
                  <a:srgbClr val="010202"/>
                </a:solidFill>
                <a:latin typeface="Times New Roman"/>
                <a:cs typeface="Times New Roman"/>
              </a:rPr>
              <a:t>In such cases the variation of 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activity  of the other component can be obtained from an application of the Gibbs-Duhem  </a:t>
            </a:r>
            <a:r>
              <a:rPr dirty="0" sz="1000" spc="-5">
                <a:solidFill>
                  <a:srgbClr val="010202"/>
                </a:solidFill>
                <a:latin typeface="Times New Roman"/>
                <a:cs typeface="Times New Roman"/>
              </a:rPr>
              <a:t>equation,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(9.20),</a:t>
            </a:r>
            <a:endParaRPr sz="1000">
              <a:latin typeface="Times New Roman"/>
              <a:cs typeface="Times New Roman"/>
            </a:endParaRPr>
          </a:p>
        </p:txBody>
      </p:sp>
      <p:sp>
        <p:nvSpPr>
          <p:cNvPr id="3" name="object 3"/>
          <p:cNvSpPr/>
          <p:nvPr/>
        </p:nvSpPr>
        <p:spPr>
          <a:xfrm>
            <a:off x="2208212" y="6756717"/>
            <a:ext cx="647700" cy="26670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51064" y="1322705"/>
            <a:ext cx="628637" cy="1619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755775" y="1754022"/>
            <a:ext cx="1543050" cy="133350"/>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1822450" y="2693822"/>
            <a:ext cx="1409700" cy="323850"/>
          </a:xfrm>
          <a:prstGeom prst="rect">
            <a:avLst/>
          </a:prstGeom>
          <a:blipFill>
            <a:blip r:embed="rId4" cstate="print"/>
            <a:stretch>
              <a:fillRect/>
            </a:stretch>
          </a:blipFill>
        </p:spPr>
        <p:txBody>
          <a:bodyPr wrap="square" lIns="0" tIns="0" rIns="0" bIns="0" rtlCol="0"/>
          <a:lstStyle/>
          <a:p/>
        </p:txBody>
      </p:sp>
      <p:sp>
        <p:nvSpPr>
          <p:cNvPr id="5" name="object 5"/>
          <p:cNvSpPr/>
          <p:nvPr/>
        </p:nvSpPr>
        <p:spPr>
          <a:xfrm>
            <a:off x="1203325" y="3880332"/>
            <a:ext cx="2647950" cy="409575"/>
          </a:xfrm>
          <a:prstGeom prst="rect">
            <a:avLst/>
          </a:prstGeom>
          <a:blipFill>
            <a:blip r:embed="rId5" cstate="print"/>
            <a:stretch>
              <a:fillRect/>
            </a:stretch>
          </a:blipFill>
        </p:spPr>
        <p:txBody>
          <a:bodyPr wrap="square" lIns="0" tIns="0" rIns="0" bIns="0" rtlCol="0"/>
          <a:lstStyle/>
          <a:p/>
        </p:txBody>
      </p:sp>
      <p:sp>
        <p:nvSpPr>
          <p:cNvPr id="6" name="object 6"/>
          <p:cNvSpPr/>
          <p:nvPr/>
        </p:nvSpPr>
        <p:spPr>
          <a:xfrm>
            <a:off x="1749679" y="1054887"/>
            <a:ext cx="1466850" cy="161925"/>
          </a:xfrm>
          <a:prstGeom prst="rect">
            <a:avLst/>
          </a:prstGeom>
          <a:blipFill>
            <a:blip r:embed="rId6" cstate="print"/>
            <a:stretch>
              <a:fillRect/>
            </a:stretch>
          </a:blipFill>
        </p:spPr>
        <p:txBody>
          <a:bodyPr wrap="square" lIns="0" tIns="0" rIns="0" bIns="0" rtlCol="0"/>
          <a:lstStyle/>
          <a:p/>
        </p:txBody>
      </p:sp>
      <p:sp>
        <p:nvSpPr>
          <p:cNvPr id="7" name="object 7"/>
          <p:cNvSpPr txBox="1"/>
          <p:nvPr/>
        </p:nvSpPr>
        <p:spPr>
          <a:xfrm>
            <a:off x="330200" y="403223"/>
            <a:ext cx="4827270" cy="3772535"/>
          </a:xfrm>
          <a:prstGeom prst="rect">
            <a:avLst/>
          </a:prstGeom>
        </p:spPr>
        <p:txBody>
          <a:bodyPr wrap="square" lIns="0" tIns="12700" rIns="0" bIns="0" rtlCol="0" vert="horz">
            <a:spAutoFit/>
          </a:bodyPr>
          <a:lstStyle/>
          <a:p>
            <a:pPr marL="3058160">
              <a:lnSpc>
                <a:spcPct val="100000"/>
              </a:lnSpc>
              <a:spcBef>
                <a:spcPts val="100"/>
              </a:spcBef>
            </a:pPr>
            <a:r>
              <a:rPr dirty="0" sz="1000" i="1">
                <a:solidFill>
                  <a:srgbClr val="231F20"/>
                </a:solidFill>
                <a:latin typeface="Times New Roman"/>
                <a:cs typeface="Times New Roman"/>
              </a:rPr>
              <a:t>The Behavior of Solutions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271</a:t>
            </a:r>
            <a:endParaRPr sz="1000">
              <a:latin typeface="Times New Roman"/>
              <a:cs typeface="Times New Roman"/>
            </a:endParaRPr>
          </a:p>
          <a:p>
            <a:pPr>
              <a:lnSpc>
                <a:spcPct val="100000"/>
              </a:lnSpc>
              <a:spcBef>
                <a:spcPts val="45"/>
              </a:spcBef>
            </a:pPr>
            <a:endParaRPr sz="850">
              <a:latin typeface="Times New Roman"/>
              <a:cs typeface="Times New Roman"/>
            </a:endParaRPr>
          </a:p>
          <a:p>
            <a:pPr marL="139700">
              <a:lnSpc>
                <a:spcPct val="100000"/>
              </a:lnSpc>
            </a:pPr>
            <a:r>
              <a:rPr dirty="0" sz="1000">
                <a:solidFill>
                  <a:srgbClr val="010202"/>
                </a:solidFill>
                <a:latin typeface="Times New Roman"/>
                <a:cs typeface="Times New Roman"/>
              </a:rPr>
              <a:t>Applied</a:t>
            </a:r>
            <a:r>
              <a:rPr dirty="0" sz="1000" spc="55">
                <a:solidFill>
                  <a:srgbClr val="010202"/>
                </a:solidFill>
                <a:latin typeface="Times New Roman"/>
                <a:cs typeface="Times New Roman"/>
              </a:rPr>
              <a:t> </a:t>
            </a:r>
            <a:r>
              <a:rPr dirty="0" sz="1000">
                <a:solidFill>
                  <a:srgbClr val="010202"/>
                </a:solidFill>
                <a:latin typeface="Times New Roman"/>
                <a:cs typeface="Times New Roman"/>
              </a:rPr>
              <a:t>to</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55">
                <a:solidFill>
                  <a:srgbClr val="010202"/>
                </a:solidFill>
                <a:latin typeface="Times New Roman"/>
                <a:cs typeface="Times New Roman"/>
              </a:rPr>
              <a:t> </a:t>
            </a:r>
            <a:r>
              <a:rPr dirty="0" sz="1000">
                <a:solidFill>
                  <a:srgbClr val="010202"/>
                </a:solidFill>
                <a:latin typeface="Times New Roman"/>
                <a:cs typeface="Times New Roman"/>
              </a:rPr>
              <a:t>binary</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a:solidFill>
                  <a:srgbClr val="010202"/>
                </a:solidFill>
                <a:latin typeface="Times New Roman"/>
                <a:cs typeface="Times New Roman"/>
              </a:rPr>
              <a:t>using</a:t>
            </a:r>
            <a:r>
              <a:rPr dirty="0" sz="1000" spc="6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6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60">
                <a:solidFill>
                  <a:srgbClr val="010202"/>
                </a:solidFill>
                <a:latin typeface="Times New Roman"/>
                <a:cs typeface="Times New Roman"/>
              </a:rPr>
              <a:t> </a:t>
            </a:r>
            <a:r>
              <a:rPr dirty="0" sz="1000">
                <a:solidFill>
                  <a:srgbClr val="010202"/>
                </a:solidFill>
                <a:latin typeface="Times New Roman"/>
                <a:cs typeface="Times New Roman"/>
              </a:rPr>
              <a:t>as</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extensive</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property,</a:t>
            </a:r>
            <a:endParaRPr sz="1000">
              <a:latin typeface="Times New Roman"/>
              <a:cs typeface="Times New Roman"/>
            </a:endParaRPr>
          </a:p>
          <a:p>
            <a:pPr marL="139700">
              <a:lnSpc>
                <a:spcPct val="100000"/>
              </a:lnSpc>
            </a:pPr>
            <a:r>
              <a:rPr dirty="0" sz="1000">
                <a:solidFill>
                  <a:srgbClr val="010202"/>
                </a:solidFill>
                <a:latin typeface="Times New Roman"/>
                <a:cs typeface="Times New Roman"/>
              </a:rPr>
              <a:t>Eq. (9.20)</a:t>
            </a:r>
            <a:r>
              <a:rPr dirty="0" sz="1000" spc="-5">
                <a:solidFill>
                  <a:srgbClr val="010202"/>
                </a:solidFill>
                <a:latin typeface="Times New Roman"/>
                <a:cs typeface="Times New Roman"/>
              </a:rPr>
              <a:t> </a:t>
            </a:r>
            <a:r>
              <a:rPr dirty="0" sz="1000">
                <a:solidFill>
                  <a:srgbClr val="010202"/>
                </a:solidFill>
                <a:latin typeface="Times New Roman"/>
                <a:cs typeface="Times New Roman"/>
              </a:rPr>
              <a:t>becomes</a:t>
            </a:r>
            <a:endParaRPr sz="1000">
              <a:latin typeface="Times New Roman"/>
              <a:cs typeface="Times New Roman"/>
            </a:endParaRPr>
          </a:p>
          <a:p>
            <a:pPr marL="4347210">
              <a:lnSpc>
                <a:spcPct val="100000"/>
              </a:lnSpc>
              <a:spcBef>
                <a:spcPts val="330"/>
              </a:spcBef>
            </a:pPr>
            <a:r>
              <a:rPr dirty="0" sz="1000">
                <a:solidFill>
                  <a:srgbClr val="010202"/>
                </a:solidFill>
                <a:latin typeface="Times New Roman"/>
                <a:cs typeface="Times New Roman"/>
              </a:rPr>
              <a:t>(9.48)</a:t>
            </a:r>
            <a:endParaRPr sz="1000">
              <a:latin typeface="Times New Roman"/>
              <a:cs typeface="Times New Roman"/>
            </a:endParaRPr>
          </a:p>
          <a:p>
            <a:pPr>
              <a:lnSpc>
                <a:spcPct val="100000"/>
              </a:lnSpc>
              <a:spcBef>
                <a:spcPts val="15"/>
              </a:spcBef>
            </a:pPr>
            <a:endParaRPr sz="1150">
              <a:latin typeface="Times New Roman"/>
              <a:cs typeface="Times New Roman"/>
            </a:endParaRPr>
          </a:p>
          <a:p>
            <a:pPr marL="127000">
              <a:lnSpc>
                <a:spcPct val="100000"/>
              </a:lnSpc>
              <a:tabLst>
                <a:tab pos="1190625" algn="l"/>
              </a:tabLst>
            </a:pPr>
            <a:r>
              <a:rPr dirty="0" sz="1000">
                <a:solidFill>
                  <a:srgbClr val="010202"/>
                </a:solidFill>
                <a:latin typeface="Times New Roman"/>
                <a:cs typeface="Times New Roman"/>
              </a:rPr>
              <a:t>and, as	ln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a:lnSpc>
                <a:spcPct val="100000"/>
              </a:lnSpc>
            </a:pPr>
            <a:endParaRPr sz="1500">
              <a:latin typeface="Times New Roman"/>
              <a:cs typeface="Times New Roman"/>
            </a:endParaRPr>
          </a:p>
          <a:p>
            <a:pPr marL="4378960">
              <a:lnSpc>
                <a:spcPct val="100000"/>
              </a:lnSpc>
              <a:spcBef>
                <a:spcPts val="1145"/>
              </a:spcBef>
            </a:pPr>
            <a:r>
              <a:rPr dirty="0" sz="1000">
                <a:solidFill>
                  <a:srgbClr val="010202"/>
                </a:solidFill>
                <a:latin typeface="Times New Roman"/>
                <a:cs typeface="Times New Roman"/>
              </a:rPr>
              <a:t>(9.49)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0">
              <a:lnSpc>
                <a:spcPct val="100000"/>
              </a:lnSpc>
              <a:spcBef>
                <a:spcPts val="5"/>
              </a:spcBef>
            </a:pPr>
            <a:r>
              <a:rPr dirty="0" sz="1000">
                <a:solidFill>
                  <a:srgbClr val="010202"/>
                </a:solidFill>
                <a:latin typeface="Times New Roman"/>
                <a:cs typeface="Times New Roman"/>
              </a:rPr>
              <a:t>or</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66260">
              <a:lnSpc>
                <a:spcPct val="100000"/>
              </a:lnSpc>
            </a:pPr>
            <a:r>
              <a:rPr dirty="0" sz="1000">
                <a:solidFill>
                  <a:srgbClr val="010202"/>
                </a:solidFill>
                <a:latin typeface="Times New Roman"/>
                <a:cs typeface="Times New Roman"/>
              </a:rPr>
              <a:t>(9.50)</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0">
              <a:lnSpc>
                <a:spcPct val="100000"/>
              </a:lnSpc>
              <a:spcBef>
                <a:spcPts val="5"/>
              </a:spcBef>
            </a:pPr>
            <a:r>
              <a:rPr dirty="0" sz="1000" spc="-5">
                <a:solidFill>
                  <a:srgbClr val="010202"/>
                </a:solidFill>
                <a:latin typeface="Times New Roman"/>
                <a:cs typeface="Times New Roman"/>
              </a:rPr>
              <a:t>If</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60">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baseline="-33333" sz="1125" spc="37" i="1">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known,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integration</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(9.50)</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from</a:t>
            </a:r>
            <a:endParaRPr sz="1000">
              <a:latin typeface="Times New Roman"/>
              <a:cs typeface="Times New Roman"/>
            </a:endParaRPr>
          </a:p>
          <a:p>
            <a:pPr marL="126364">
              <a:lnSpc>
                <a:spcPct val="100000"/>
              </a:lnSpc>
              <a:spcBef>
                <a:spcPts val="370"/>
              </a:spcBef>
            </a:pP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 to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gives the value of log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baseline="-33333" sz="1125" spc="165" i="1">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500">
              <a:latin typeface="Times New Roman"/>
              <a:cs typeface="Times New Roman"/>
            </a:endParaRPr>
          </a:p>
          <a:p>
            <a:pPr marL="4366260">
              <a:lnSpc>
                <a:spcPct val="100000"/>
              </a:lnSpc>
              <a:spcBef>
                <a:spcPts val="1145"/>
              </a:spcBef>
            </a:pPr>
            <a:r>
              <a:rPr dirty="0" sz="1000">
                <a:solidFill>
                  <a:srgbClr val="010202"/>
                </a:solidFill>
                <a:latin typeface="Times New Roman"/>
                <a:cs typeface="Times New Roman"/>
              </a:rPr>
              <a:t>(9.51)</a:t>
            </a:r>
            <a:endParaRPr sz="1000">
              <a:latin typeface="Times New Roman"/>
              <a:cs typeface="Times New Roman"/>
            </a:endParaRPr>
          </a:p>
        </p:txBody>
      </p:sp>
      <p:sp>
        <p:nvSpPr>
          <p:cNvPr id="8" name="object 8"/>
          <p:cNvSpPr txBox="1"/>
          <p:nvPr/>
        </p:nvSpPr>
        <p:spPr>
          <a:xfrm>
            <a:off x="406336" y="4601743"/>
            <a:ext cx="4728845" cy="2827655"/>
          </a:xfrm>
          <a:prstGeom prst="rect">
            <a:avLst/>
          </a:prstGeom>
        </p:spPr>
        <p:txBody>
          <a:bodyPr wrap="square" lIns="0" tIns="12700" rIns="0" bIns="0" rtlCol="0" vert="horz">
            <a:spAutoFit/>
          </a:bodyPr>
          <a:lstStyle/>
          <a:p>
            <a:pPr marL="50800" marR="97155">
              <a:lnSpc>
                <a:spcPct val="100000"/>
              </a:lnSpc>
              <a:spcBef>
                <a:spcPts val="100"/>
              </a:spcBef>
            </a:pPr>
            <a:r>
              <a:rPr dirty="0" sz="1000" spc="-5">
                <a:solidFill>
                  <a:srgbClr val="010202"/>
                </a:solidFill>
                <a:latin typeface="Times New Roman"/>
                <a:cs typeface="Times New Roman"/>
              </a:rPr>
              <a:t>As an analytical expression for the variation of the activity of </a:t>
            </a:r>
            <a:r>
              <a:rPr dirty="0" sz="1000" i="1">
                <a:solidFill>
                  <a:srgbClr val="010202"/>
                </a:solidFill>
                <a:latin typeface="Times New Roman"/>
                <a:cs typeface="Times New Roman"/>
              </a:rPr>
              <a:t>B </a:t>
            </a:r>
            <a:r>
              <a:rPr dirty="0" sz="1000">
                <a:solidFill>
                  <a:srgbClr val="010202"/>
                </a:solidFill>
                <a:latin typeface="Times New Roman"/>
                <a:cs typeface="Times New Roman"/>
              </a:rPr>
              <a:t>is not usually computed,  </a:t>
            </a:r>
            <a:r>
              <a:rPr dirty="0" sz="1000" spc="-5">
                <a:solidFill>
                  <a:srgbClr val="010202"/>
                </a:solidFill>
                <a:latin typeface="Times New Roman"/>
                <a:cs typeface="Times New Roman"/>
              </a:rPr>
              <a:t>Eq. (9.51) is solved by graphical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integration.</a:t>
            </a:r>
            <a:endParaRPr sz="1000">
              <a:latin typeface="Times New Roman"/>
              <a:cs typeface="Times New Roman"/>
            </a:endParaRPr>
          </a:p>
          <a:p>
            <a:pPr marL="50800" marR="95885" indent="127000">
              <a:lnSpc>
                <a:spcPct val="130900"/>
              </a:lnSpc>
            </a:pPr>
            <a:r>
              <a:rPr dirty="0" sz="1000" spc="-5">
                <a:solidFill>
                  <a:srgbClr val="010202"/>
                </a:solidFill>
                <a:latin typeface="Times New Roman"/>
                <a:cs typeface="Times New Roman"/>
              </a:rPr>
              <a:t>Fig. 9.12 shows </a:t>
            </a:r>
            <a:r>
              <a:rPr dirty="0" sz="1000">
                <a:solidFill>
                  <a:srgbClr val="010202"/>
                </a:solidFill>
                <a:latin typeface="Times New Roman"/>
                <a:cs typeface="Times New Roman"/>
              </a:rPr>
              <a:t>a </a:t>
            </a:r>
            <a:r>
              <a:rPr dirty="0" sz="1000" spc="-5">
                <a:solidFill>
                  <a:srgbClr val="010202"/>
                </a:solidFill>
                <a:latin typeface="Times New Roman"/>
                <a:cs typeface="Times New Roman"/>
              </a:rPr>
              <a:t>typical variation of log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with composition, and the value of log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 </a:t>
            </a:r>
            <a:r>
              <a:rPr dirty="0" sz="1000" spc="-5">
                <a:solidFill>
                  <a:srgbClr val="010202"/>
                </a:solidFill>
                <a:latin typeface="Times New Roman"/>
                <a:cs typeface="Times New Roman"/>
              </a:rPr>
              <a:t>is equal to the shaded area under the curve. </a:t>
            </a:r>
            <a:r>
              <a:rPr dirty="0" sz="1000" spc="-30">
                <a:solidFill>
                  <a:srgbClr val="010202"/>
                </a:solidFill>
                <a:latin typeface="Times New Roman"/>
                <a:cs typeface="Times New Roman"/>
              </a:rPr>
              <a:t>Two </a:t>
            </a:r>
            <a:r>
              <a:rPr dirty="0" sz="1000" spc="-5">
                <a:solidFill>
                  <a:srgbClr val="010202"/>
                </a:solidFill>
                <a:latin typeface="Times New Roman"/>
                <a:cs typeface="Times New Roman"/>
              </a:rPr>
              <a:t>points are to be noticed in  </a:t>
            </a:r>
            <a:r>
              <a:rPr dirty="0" sz="1000">
                <a:solidFill>
                  <a:srgbClr val="010202"/>
                </a:solidFill>
                <a:latin typeface="Times New Roman"/>
                <a:cs typeface="Times New Roman"/>
              </a:rPr>
              <a:t>Fig.</a:t>
            </a:r>
            <a:r>
              <a:rPr dirty="0" sz="1000" spc="-5">
                <a:solidFill>
                  <a:srgbClr val="010202"/>
                </a:solidFill>
                <a:latin typeface="Times New Roman"/>
                <a:cs typeface="Times New Roman"/>
              </a:rPr>
              <a:t> </a:t>
            </a:r>
            <a:r>
              <a:rPr dirty="0" sz="1000">
                <a:solidFill>
                  <a:srgbClr val="010202"/>
                </a:solidFill>
                <a:latin typeface="Times New Roman"/>
                <a:cs typeface="Times New Roman"/>
              </a:rPr>
              <a:t>9.12:</a:t>
            </a:r>
            <a:endParaRPr sz="1000">
              <a:latin typeface="Times New Roman"/>
              <a:cs typeface="Times New Roman"/>
            </a:endParaRPr>
          </a:p>
          <a:p>
            <a:pPr>
              <a:lnSpc>
                <a:spcPct val="100000"/>
              </a:lnSpc>
              <a:spcBef>
                <a:spcPts val="15"/>
              </a:spcBef>
            </a:pPr>
            <a:endParaRPr sz="1050">
              <a:latin typeface="Times New Roman"/>
              <a:cs typeface="Times New Roman"/>
            </a:endParaRPr>
          </a:p>
          <a:p>
            <a:pPr marL="177800" marR="43180" indent="-127635">
              <a:lnSpc>
                <a:spcPct val="131000"/>
              </a:lnSpc>
              <a:buAutoNum type="arabicPeriod"/>
              <a:tabLst>
                <a:tab pos="193040" algn="l"/>
              </a:tabLst>
            </a:pP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log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and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 œ. Thus the curve exhibits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tail to  </a:t>
            </a:r>
            <a:r>
              <a:rPr dirty="0" sz="1000">
                <a:solidFill>
                  <a:srgbClr val="010202"/>
                </a:solidFill>
                <a:latin typeface="Times New Roman"/>
                <a:cs typeface="Times New Roman"/>
              </a:rPr>
              <a:t>infinity as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t>
            </a:r>
            <a:r>
              <a:rPr dirty="0" sz="1000" spc="40">
                <a:solidFill>
                  <a:srgbClr val="010202"/>
                </a:solidFill>
                <a:latin typeface="Times New Roman"/>
                <a:cs typeface="Times New Roman"/>
              </a:rPr>
              <a:t> </a:t>
            </a:r>
            <a:r>
              <a:rPr dirty="0" sz="1000">
                <a:solidFill>
                  <a:srgbClr val="010202"/>
                </a:solidFill>
                <a:latin typeface="Times New Roman"/>
                <a:cs typeface="Times New Roman"/>
              </a:rPr>
              <a:t>1.</a:t>
            </a:r>
            <a:endParaRPr sz="1000">
              <a:latin typeface="Times New Roman"/>
              <a:cs typeface="Times New Roman"/>
            </a:endParaRPr>
          </a:p>
          <a:p>
            <a:pPr marL="177800" marR="61594" indent="-127635">
              <a:lnSpc>
                <a:spcPct val="130900"/>
              </a:lnSpc>
              <a:buAutoNum type="arabicPeriod"/>
              <a:tabLst>
                <a:tab pos="183515" algn="l"/>
              </a:tabLst>
            </a:pP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0, and log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spc="15">
                <a:solidFill>
                  <a:srgbClr val="010202"/>
                </a:solidFill>
                <a:latin typeface="Times New Roman"/>
                <a:cs typeface="Times New Roman"/>
              </a:rPr>
              <a:t>–œ. </a:t>
            </a:r>
            <a:r>
              <a:rPr dirty="0" sz="1000" spc="-5">
                <a:solidFill>
                  <a:srgbClr val="010202"/>
                </a:solidFill>
                <a:latin typeface="Times New Roman"/>
                <a:cs typeface="Times New Roman"/>
              </a:rPr>
              <a:t>Thus the curve exhibits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tail to minus infinity  </a:t>
            </a:r>
            <a:r>
              <a:rPr dirty="0" sz="1000">
                <a:solidFill>
                  <a:srgbClr val="010202"/>
                </a:solidFill>
                <a:latin typeface="Times New Roman"/>
                <a:cs typeface="Times New Roman"/>
              </a:rPr>
              <a:t>as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t>
            </a:r>
            <a:r>
              <a:rPr dirty="0" sz="1000" spc="40">
                <a:solidFill>
                  <a:srgbClr val="010202"/>
                </a:solidFill>
                <a:latin typeface="Times New Roman"/>
                <a:cs typeface="Times New Roman"/>
              </a:rPr>
              <a:t> </a:t>
            </a:r>
            <a:r>
              <a:rPr dirty="0" sz="1000">
                <a:solidFill>
                  <a:srgbClr val="010202"/>
                </a:solidFill>
                <a:latin typeface="Times New Roman"/>
                <a:cs typeface="Times New Roman"/>
              </a:rPr>
              <a:t>0.</a:t>
            </a:r>
            <a:endParaRPr sz="1000">
              <a:latin typeface="Times New Roman"/>
              <a:cs typeface="Times New Roman"/>
            </a:endParaRPr>
          </a:p>
          <a:p>
            <a:pPr marL="50800">
              <a:lnSpc>
                <a:spcPct val="100000"/>
              </a:lnSpc>
              <a:spcBef>
                <a:spcPts val="1070"/>
              </a:spcBef>
            </a:pPr>
            <a:r>
              <a:rPr dirty="0" sz="1000" spc="-5">
                <a:solidFill>
                  <a:srgbClr val="010202"/>
                </a:solidFill>
                <a:latin typeface="Times New Roman"/>
                <a:cs typeface="Times New Roman"/>
              </a:rPr>
              <a:t>Of</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these</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points,</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point</a:t>
            </a:r>
            <a:r>
              <a:rPr dirty="0" sz="1000" spc="185">
                <a:solidFill>
                  <a:srgbClr val="010202"/>
                </a:solidFill>
                <a:latin typeface="Times New Roman"/>
                <a:cs typeface="Times New Roman"/>
              </a:rPr>
              <a:t> </a:t>
            </a:r>
            <a:r>
              <a:rPr dirty="0" sz="1000">
                <a:solidFill>
                  <a:srgbClr val="010202"/>
                </a:solidFill>
                <a:latin typeface="Times New Roman"/>
                <a:cs typeface="Times New Roman"/>
              </a:rPr>
              <a:t>2</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more</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serious,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calculation</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log</a:t>
            </a:r>
            <a:r>
              <a:rPr dirty="0" sz="1000" spc="180">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a:t>
            </a:r>
            <a:r>
              <a:rPr dirty="0" baseline="-33333" sz="1125" spc="60"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185">
                <a:solidFill>
                  <a:srgbClr val="010202"/>
                </a:solidFill>
                <a:latin typeface="Times New Roman"/>
                <a:cs typeface="Times New Roman"/>
              </a:rPr>
              <a:t> </a:t>
            </a:r>
            <a:r>
              <a:rPr dirty="0" sz="1000">
                <a:solidFill>
                  <a:srgbClr val="010202"/>
                </a:solidFill>
                <a:latin typeface="Times New Roman"/>
                <a:cs typeface="Times New Roman"/>
              </a:rPr>
              <a:t>any</a:t>
            </a:r>
            <a:endParaRPr sz="1000">
              <a:latin typeface="Times New Roman"/>
              <a:cs typeface="Times New Roman"/>
            </a:endParaRPr>
          </a:p>
          <a:p>
            <a:pPr marL="50800" marR="97155">
              <a:lnSpc>
                <a:spcPct val="100000"/>
              </a:lnSpc>
              <a:spcBef>
                <a:spcPts val="370"/>
              </a:spcBef>
            </a:pPr>
            <a:r>
              <a:rPr dirty="0" sz="1000">
                <a:solidFill>
                  <a:srgbClr val="010202"/>
                </a:solidFill>
                <a:latin typeface="Times New Roman"/>
                <a:cs typeface="Times New Roman"/>
              </a:rPr>
              <a:t>composition involves the evaluation of the area under a curve which tails to minus  </a:t>
            </a:r>
            <a:r>
              <a:rPr dirty="0" sz="1000" spc="-15">
                <a:solidFill>
                  <a:srgbClr val="010202"/>
                </a:solidFill>
                <a:latin typeface="Times New Roman"/>
                <a:cs typeface="Times New Roman"/>
              </a:rPr>
              <a:t>infinity. </a:t>
            </a:r>
            <a:r>
              <a:rPr dirty="0" sz="1000" spc="-5">
                <a:solidFill>
                  <a:srgbClr val="010202"/>
                </a:solidFill>
                <a:latin typeface="Times New Roman"/>
                <a:cs typeface="Times New Roman"/>
              </a:rPr>
              <a:t>This introduces an uncertainty into the</a:t>
            </a:r>
            <a:r>
              <a:rPr dirty="0" sz="1000">
                <a:solidFill>
                  <a:srgbClr val="010202"/>
                </a:solidFill>
                <a:latin typeface="Times New Roman"/>
                <a:cs typeface="Times New Roman"/>
              </a:rPr>
              <a:t> </a:t>
            </a:r>
            <a:r>
              <a:rPr dirty="0" sz="1000" spc="-5">
                <a:solidFill>
                  <a:srgbClr val="010202"/>
                </a:solidFill>
                <a:latin typeface="Times New Roman"/>
                <a:cs typeface="Times New Roman"/>
              </a:rPr>
              <a:t>calculation.</a:t>
            </a:r>
            <a:endParaRPr sz="1000">
              <a:latin typeface="Times New Roman"/>
              <a:cs typeface="Times New Roman"/>
            </a:endParaRPr>
          </a:p>
          <a:p>
            <a:pPr marL="50800" marR="97155" indent="127000">
              <a:lnSpc>
                <a:spcPct val="100000"/>
              </a:lnSpc>
            </a:pPr>
            <a:r>
              <a:rPr dirty="0" sz="1000" spc="-5">
                <a:solidFill>
                  <a:srgbClr val="010202"/>
                </a:solidFill>
                <a:latin typeface="Times New Roman"/>
                <a:cs typeface="Times New Roman"/>
              </a:rPr>
              <a:t>The tail to minus infinity can be eliminated by considering activity </a:t>
            </a:r>
            <a:r>
              <a:rPr dirty="0" sz="1000" spc="-10">
                <a:solidFill>
                  <a:srgbClr val="010202"/>
                </a:solidFill>
                <a:latin typeface="Times New Roman"/>
                <a:cs typeface="Times New Roman"/>
              </a:rPr>
              <a:t>coefficients </a:t>
            </a:r>
            <a:r>
              <a:rPr dirty="0" sz="1000" spc="-5">
                <a:solidFill>
                  <a:srgbClr val="010202"/>
                </a:solidFill>
                <a:latin typeface="Times New Roman"/>
                <a:cs typeface="Times New Roman"/>
              </a:rPr>
              <a:t>instead  of activities in the Gibbs-Duhem equation. In the binary </a:t>
            </a:r>
            <a:r>
              <a:rPr dirty="0" sz="1000" i="1">
                <a:solidFill>
                  <a:srgbClr val="010202"/>
                </a:solidFill>
                <a:latin typeface="Times New Roman"/>
                <a:cs typeface="Times New Roman"/>
              </a:rPr>
              <a:t>A–B</a:t>
            </a:r>
            <a:r>
              <a:rPr dirty="0" sz="1000" spc="-20" i="1">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9" name="object 9"/>
          <p:cNvSpPr/>
          <p:nvPr/>
        </p:nvSpPr>
        <p:spPr>
          <a:xfrm>
            <a:off x="2055799" y="7604049"/>
            <a:ext cx="952500" cy="1714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331469"/>
            <a:ext cx="2844800" cy="473709"/>
          </a:xfrm>
          <a:prstGeom prst="rect">
            <a:avLst/>
          </a:prstGeom>
        </p:spPr>
        <p:txBody>
          <a:bodyPr wrap="square" lIns="0" tIns="84455" rIns="0" bIns="0" rtlCol="0" vert="horz">
            <a:spAutoFit/>
          </a:bodyPr>
          <a:lstStyle/>
          <a:p>
            <a:pPr marL="12700">
              <a:lnSpc>
                <a:spcPct val="100000"/>
              </a:lnSpc>
              <a:spcBef>
                <a:spcPts val="665"/>
              </a:spcBef>
            </a:pPr>
            <a:r>
              <a:rPr dirty="0" sz="1000">
                <a:solidFill>
                  <a:srgbClr val="231F20"/>
                </a:solidFill>
                <a:latin typeface="Times New Roman"/>
                <a:cs typeface="Times New Roman"/>
              </a:rPr>
              <a:t>272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565"/>
              </a:spcBef>
            </a:pPr>
            <a:r>
              <a:rPr dirty="0" sz="1000">
                <a:solidFill>
                  <a:srgbClr val="010202"/>
                </a:solidFill>
                <a:latin typeface="Times New Roman"/>
                <a:cs typeface="Times New Roman"/>
              </a:rPr>
              <a:t>Thus</a:t>
            </a:r>
            <a:endParaRPr sz="1000">
              <a:latin typeface="Times New Roman"/>
              <a:cs typeface="Times New Roman"/>
            </a:endParaRPr>
          </a:p>
        </p:txBody>
      </p:sp>
      <p:sp>
        <p:nvSpPr>
          <p:cNvPr id="3" name="object 3"/>
          <p:cNvSpPr/>
          <p:nvPr/>
        </p:nvSpPr>
        <p:spPr>
          <a:xfrm>
            <a:off x="1955800" y="989330"/>
            <a:ext cx="1152525" cy="1619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721859" y="10972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(9.52)</a:t>
            </a:r>
            <a:endParaRPr sz="1000">
              <a:latin typeface="Times New Roman"/>
              <a:cs typeface="Times New Roman"/>
            </a:endParaRPr>
          </a:p>
        </p:txBody>
      </p:sp>
      <p:sp>
        <p:nvSpPr>
          <p:cNvPr id="5" name="object 5"/>
          <p:cNvSpPr txBox="1"/>
          <p:nvPr/>
        </p:nvSpPr>
        <p:spPr>
          <a:xfrm>
            <a:off x="444500" y="1567180"/>
            <a:ext cx="5264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Therefore</a:t>
            </a:r>
            <a:endParaRPr sz="1000">
              <a:latin typeface="Times New Roman"/>
              <a:cs typeface="Times New Roman"/>
            </a:endParaRPr>
          </a:p>
        </p:txBody>
      </p:sp>
      <p:sp>
        <p:nvSpPr>
          <p:cNvPr id="6" name="object 6"/>
          <p:cNvSpPr/>
          <p:nvPr/>
        </p:nvSpPr>
        <p:spPr>
          <a:xfrm>
            <a:off x="1741487" y="1919604"/>
            <a:ext cx="1571625" cy="409575"/>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670050" y="6868159"/>
            <a:ext cx="1714500" cy="1333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06500" y="5861683"/>
            <a:ext cx="4673600" cy="1555750"/>
          </a:xfrm>
          <a:prstGeom prst="rect">
            <a:avLst/>
          </a:prstGeom>
        </p:spPr>
        <p:txBody>
          <a:bodyPr wrap="square" lIns="0" tIns="12700" rIns="0" bIns="0" rtlCol="0" vert="horz">
            <a:spAutoFit/>
          </a:bodyPr>
          <a:lstStyle/>
          <a:p>
            <a:pPr algn="just" marL="484505" marR="476250" indent="-635">
              <a:lnSpc>
                <a:spcPct val="127099"/>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9.12 </a:t>
            </a:r>
            <a:r>
              <a:rPr dirty="0" sz="1000" spc="-5">
                <a:solidFill>
                  <a:srgbClr val="010202"/>
                </a:solidFill>
                <a:latin typeface="Times New Roman"/>
                <a:cs typeface="Times New Roman"/>
              </a:rPr>
              <a:t>A </a:t>
            </a:r>
            <a:r>
              <a:rPr dirty="0" sz="1000">
                <a:solidFill>
                  <a:srgbClr val="010202"/>
                </a:solidFill>
                <a:latin typeface="Times New Roman"/>
                <a:cs typeface="Times New Roman"/>
              </a:rPr>
              <a:t>schematic representation of the variation of log </a:t>
            </a:r>
            <a:r>
              <a:rPr dirty="0" sz="1000" spc="5" i="1">
                <a:solidFill>
                  <a:srgbClr val="010202"/>
                </a:solidFill>
                <a:latin typeface="Times New Roman"/>
                <a:cs typeface="Times New Roman"/>
              </a:rPr>
              <a:t>a</a:t>
            </a:r>
            <a:r>
              <a:rPr dirty="0" baseline="-32407" sz="900" spc="7" i="1">
                <a:solidFill>
                  <a:srgbClr val="010202"/>
                </a:solidFill>
                <a:latin typeface="Times New Roman"/>
                <a:cs typeface="Times New Roman"/>
              </a:rPr>
              <a:t>B </a:t>
            </a:r>
            <a:r>
              <a:rPr dirty="0" sz="1000">
                <a:solidFill>
                  <a:srgbClr val="010202"/>
                </a:solidFill>
                <a:latin typeface="Times New Roman"/>
                <a:cs typeface="Times New Roman"/>
              </a:rPr>
              <a:t>with  </a:t>
            </a:r>
            <a:r>
              <a:rPr dirty="0" sz="1000" i="1">
                <a:solidFill>
                  <a:srgbClr val="010202"/>
                </a:solidFill>
                <a:latin typeface="Times New Roman"/>
                <a:cs typeface="Times New Roman"/>
              </a:rPr>
              <a:t>X</a:t>
            </a:r>
            <a:r>
              <a:rPr dirty="0" baseline="-32407" sz="900" i="1">
                <a:solidFill>
                  <a:srgbClr val="010202"/>
                </a:solidFill>
                <a:latin typeface="Times New Roman"/>
                <a:cs typeface="Times New Roman"/>
              </a:rPr>
              <a:t>B</a:t>
            </a:r>
            <a:r>
              <a:rPr dirty="0" sz="1000" i="1">
                <a:solidFill>
                  <a:srgbClr val="010202"/>
                </a:solidFill>
                <a:latin typeface="Times New Roman"/>
                <a:cs typeface="Times New Roman"/>
              </a:rPr>
              <a:t>/X</a:t>
            </a:r>
            <a:r>
              <a:rPr dirty="0" baseline="-32407" sz="900" i="1">
                <a:solidFill>
                  <a:srgbClr val="010202"/>
                </a:solidFill>
                <a:latin typeface="Times New Roman"/>
                <a:cs typeface="Times New Roman"/>
              </a:rPr>
              <a:t>A </a:t>
            </a:r>
            <a:r>
              <a:rPr dirty="0" sz="1000">
                <a:solidFill>
                  <a:srgbClr val="010202"/>
                </a:solidFill>
                <a:latin typeface="Times New Roman"/>
                <a:cs typeface="Times New Roman"/>
              </a:rPr>
              <a:t>in a binary solution, and illustration of the application of the  Gibbs-Duhem equation to calculation of the activity of component</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marL="50800">
              <a:lnSpc>
                <a:spcPct val="100000"/>
              </a:lnSpc>
              <a:spcBef>
                <a:spcPts val="575"/>
              </a:spcBef>
            </a:pPr>
            <a:r>
              <a:rPr dirty="0" sz="1000">
                <a:solidFill>
                  <a:srgbClr val="010202"/>
                </a:solidFill>
                <a:latin typeface="Times New Roman"/>
                <a:cs typeface="Times New Roman"/>
              </a:rPr>
              <a:t>or</a:t>
            </a:r>
            <a:endParaRPr sz="1000">
              <a:latin typeface="Times New Roman"/>
              <a:cs typeface="Times New Roman"/>
            </a:endParaRPr>
          </a:p>
          <a:p>
            <a:pPr>
              <a:lnSpc>
                <a:spcPct val="100000"/>
              </a:lnSpc>
              <a:spcBef>
                <a:spcPts val="5"/>
              </a:spcBef>
            </a:pPr>
            <a:endParaRPr sz="950">
              <a:latin typeface="Times New Roman"/>
              <a:cs typeface="Times New Roman"/>
            </a:endParaRPr>
          </a:p>
          <a:p>
            <a:pPr algn="r" marR="30480">
              <a:lnSpc>
                <a:spcPct val="100000"/>
              </a:lnSpc>
            </a:pPr>
            <a:r>
              <a:rPr dirty="0" sz="1000">
                <a:solidFill>
                  <a:srgbClr val="010202"/>
                </a:solidFill>
                <a:latin typeface="Times New Roman"/>
                <a:cs typeface="Times New Roman"/>
              </a:rPr>
              <a:t>(9.53)</a:t>
            </a:r>
            <a:endParaRPr sz="1000">
              <a:latin typeface="Times New Roman"/>
              <a:cs typeface="Times New Roman"/>
            </a:endParaRPr>
          </a:p>
          <a:p>
            <a:pPr>
              <a:lnSpc>
                <a:spcPct val="100000"/>
              </a:lnSpc>
            </a:pPr>
            <a:endParaRPr sz="1100">
              <a:latin typeface="Times New Roman"/>
              <a:cs typeface="Times New Roman"/>
            </a:endParaRPr>
          </a:p>
          <a:p>
            <a:pPr marL="50165">
              <a:lnSpc>
                <a:spcPct val="100000"/>
              </a:lnSpc>
              <a:spcBef>
                <a:spcPts val="935"/>
              </a:spcBef>
            </a:pPr>
            <a:r>
              <a:rPr dirty="0" sz="1000" spc="-5">
                <a:solidFill>
                  <a:srgbClr val="010202"/>
                </a:solidFill>
                <a:latin typeface="Times New Roman"/>
                <a:cs typeface="Times New Roman"/>
              </a:rPr>
              <a:t>Subtraction of Eq. (9.53) from Eq. (9.49)</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9" name="object 9"/>
          <p:cNvSpPr/>
          <p:nvPr/>
        </p:nvSpPr>
        <p:spPr>
          <a:xfrm>
            <a:off x="1687512" y="7558405"/>
            <a:ext cx="1704975" cy="133350"/>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880008" y="2770847"/>
            <a:ext cx="3567112" cy="2937484"/>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273</a:t>
            </a:r>
            <a:endParaRPr sz="1000">
              <a:latin typeface="Times New Roman"/>
              <a:cs typeface="Times New Roman"/>
            </a:endParaRPr>
          </a:p>
        </p:txBody>
      </p:sp>
      <p:sp>
        <p:nvSpPr>
          <p:cNvPr id="3" name="object 3"/>
          <p:cNvSpPr txBox="1"/>
          <p:nvPr/>
        </p:nvSpPr>
        <p:spPr>
          <a:xfrm>
            <a:off x="419176" y="6693661"/>
            <a:ext cx="4636135" cy="483234"/>
          </a:xfrm>
          <a:prstGeom prst="rect">
            <a:avLst/>
          </a:prstGeom>
        </p:spPr>
        <p:txBody>
          <a:bodyPr wrap="square" lIns="0" tIns="12700" rIns="0" bIns="0" rtlCol="0" vert="horz">
            <a:spAutoFit/>
          </a:bodyPr>
          <a:lstStyle/>
          <a:p>
            <a:pPr marL="494665" marR="30480" indent="-4572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9.13 </a:t>
            </a:r>
            <a:r>
              <a:rPr dirty="0" sz="1000" spc="-5">
                <a:solidFill>
                  <a:srgbClr val="010202"/>
                </a:solidFill>
                <a:latin typeface="Times New Roman"/>
                <a:cs typeface="Times New Roman"/>
              </a:rPr>
              <a:t>A </a:t>
            </a:r>
            <a:r>
              <a:rPr dirty="0" sz="1000">
                <a:solidFill>
                  <a:srgbClr val="010202"/>
                </a:solidFill>
                <a:latin typeface="Times New Roman"/>
                <a:cs typeface="Times New Roman"/>
              </a:rPr>
              <a:t>schematic representation of the variation of log </a:t>
            </a:r>
            <a:r>
              <a:rPr dirty="0" sz="1000" spc="-15">
                <a:solidFill>
                  <a:srgbClr val="010202"/>
                </a:solidFill>
                <a:latin typeface="Times New Roman"/>
                <a:cs typeface="Times New Roman"/>
              </a:rPr>
              <a:t>μ</a:t>
            </a:r>
            <a:r>
              <a:rPr dirty="0" baseline="-32407" sz="900" spc="-22" i="1">
                <a:solidFill>
                  <a:srgbClr val="010202"/>
                </a:solidFill>
                <a:latin typeface="Times New Roman"/>
                <a:cs typeface="Times New Roman"/>
              </a:rPr>
              <a:t>B </a:t>
            </a:r>
            <a:r>
              <a:rPr dirty="0" sz="1000">
                <a:solidFill>
                  <a:srgbClr val="010202"/>
                </a:solidFill>
                <a:latin typeface="Times New Roman"/>
                <a:cs typeface="Times New Roman"/>
              </a:rPr>
              <a:t>with </a:t>
            </a:r>
            <a:r>
              <a:rPr dirty="0" sz="1000" i="1">
                <a:solidFill>
                  <a:srgbClr val="010202"/>
                </a:solidFill>
                <a:latin typeface="Times New Roman"/>
                <a:cs typeface="Times New Roman"/>
              </a:rPr>
              <a:t>X</a:t>
            </a:r>
            <a:r>
              <a:rPr dirty="0" baseline="-32407" sz="900" i="1">
                <a:solidFill>
                  <a:srgbClr val="010202"/>
                </a:solidFill>
                <a:latin typeface="Times New Roman"/>
                <a:cs typeface="Times New Roman"/>
              </a:rPr>
              <a:t>B</a:t>
            </a:r>
            <a:r>
              <a:rPr dirty="0" sz="1000" i="1">
                <a:solidFill>
                  <a:srgbClr val="010202"/>
                </a:solidFill>
                <a:latin typeface="Times New Roman"/>
                <a:cs typeface="Times New Roman"/>
              </a:rPr>
              <a:t>/X</a:t>
            </a:r>
            <a:r>
              <a:rPr dirty="0" baseline="-32407" sz="900" i="1">
                <a:solidFill>
                  <a:srgbClr val="010202"/>
                </a:solidFill>
                <a:latin typeface="Times New Roman"/>
                <a:cs typeface="Times New Roman"/>
              </a:rPr>
              <a:t>A </a:t>
            </a:r>
            <a:r>
              <a:rPr dirty="0" sz="1000">
                <a:solidFill>
                  <a:srgbClr val="010202"/>
                </a:solidFill>
                <a:latin typeface="Times New Roman"/>
                <a:cs typeface="Times New Roman"/>
              </a:rPr>
              <a:t>in a binary  solution, and illustration of the application of the Gibbs-Duhem equation to  calculation of the activity </a:t>
            </a:r>
            <a:r>
              <a:rPr dirty="0" sz="1000" spc="-5">
                <a:solidFill>
                  <a:srgbClr val="010202"/>
                </a:solidFill>
                <a:latin typeface="Times New Roman"/>
                <a:cs typeface="Times New Roman"/>
              </a:rPr>
              <a:t>coefficient </a:t>
            </a:r>
            <a:r>
              <a:rPr dirty="0" sz="1000">
                <a:solidFill>
                  <a:srgbClr val="010202"/>
                </a:solidFill>
                <a:latin typeface="Times New Roman"/>
                <a:cs typeface="Times New Roman"/>
              </a:rPr>
              <a:t>of component</a:t>
            </a:r>
            <a:r>
              <a:rPr dirty="0" sz="1000" spc="-35">
                <a:solidFill>
                  <a:srgbClr val="010202"/>
                </a:solidFill>
                <a:latin typeface="Times New Roman"/>
                <a:cs typeface="Times New Roman"/>
              </a:rPr>
              <a:t>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a:t>
            </a:r>
            <a:endParaRPr sz="1000">
              <a:latin typeface="Times New Roman"/>
              <a:cs typeface="Times New Roman"/>
            </a:endParaRPr>
          </a:p>
        </p:txBody>
      </p:sp>
      <p:sp>
        <p:nvSpPr>
          <p:cNvPr id="4" name="object 4"/>
          <p:cNvSpPr txBox="1"/>
          <p:nvPr/>
        </p:nvSpPr>
        <p:spPr>
          <a:xfrm>
            <a:off x="454279" y="70768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5" name="object 5"/>
          <p:cNvSpPr/>
          <p:nvPr/>
        </p:nvSpPr>
        <p:spPr>
          <a:xfrm>
            <a:off x="1841754" y="1060081"/>
            <a:ext cx="1390650" cy="323850"/>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167866" y="2201862"/>
            <a:ext cx="2676524" cy="4095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390740" y="1177555"/>
            <a:ext cx="4725035" cy="2180590"/>
          </a:xfrm>
          <a:prstGeom prst="rect">
            <a:avLst/>
          </a:prstGeom>
        </p:spPr>
        <p:txBody>
          <a:bodyPr wrap="square" lIns="0" tIns="12700" rIns="0" bIns="0" rtlCol="0" vert="horz">
            <a:spAutoFit/>
          </a:bodyPr>
          <a:lstStyle/>
          <a:p>
            <a:pPr marL="4353560">
              <a:lnSpc>
                <a:spcPct val="100000"/>
              </a:lnSpc>
              <a:spcBef>
                <a:spcPts val="100"/>
              </a:spcBef>
            </a:pPr>
            <a:r>
              <a:rPr dirty="0" sz="1000">
                <a:solidFill>
                  <a:srgbClr val="010202"/>
                </a:solidFill>
                <a:latin typeface="Times New Roman"/>
                <a:cs typeface="Times New Roman"/>
              </a:rPr>
              <a:t>(9.54)</a:t>
            </a:r>
            <a:endParaRPr sz="1000">
              <a:latin typeface="Times New Roman"/>
              <a:cs typeface="Times New Roman"/>
            </a:endParaRPr>
          </a:p>
          <a:p>
            <a:pPr>
              <a:lnSpc>
                <a:spcPct val="100000"/>
              </a:lnSpc>
            </a:pPr>
            <a:endParaRPr sz="1100">
              <a:latin typeface="Times New Roman"/>
              <a:cs typeface="Times New Roman"/>
            </a:endParaRPr>
          </a:p>
          <a:p>
            <a:pPr marL="76200" marR="68580">
              <a:lnSpc>
                <a:spcPct val="130900"/>
              </a:lnSpc>
              <a:spcBef>
                <a:spcPts val="865"/>
              </a:spcBef>
            </a:pPr>
            <a:r>
              <a:rPr dirty="0" sz="1000" spc="-5">
                <a:solidFill>
                  <a:srgbClr val="010202"/>
                </a:solidFill>
                <a:latin typeface="Times New Roman"/>
                <a:cs typeface="Times New Roman"/>
              </a:rPr>
              <a:t>Thus, if the variation of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B </a:t>
            </a:r>
            <a:r>
              <a:rPr dirty="0" sz="1000" spc="-5">
                <a:solidFill>
                  <a:srgbClr val="010202"/>
                </a:solidFill>
                <a:latin typeface="Times New Roman"/>
                <a:cs typeface="Times New Roman"/>
              </a:rPr>
              <a:t>with composition is known, then integration of Eq. (9.54)  gives the value of log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 </a:t>
            </a:r>
            <a:r>
              <a:rPr dirty="0" sz="1000" spc="-5">
                <a:solidFill>
                  <a:srgbClr val="010202"/>
                </a:solidFill>
                <a:latin typeface="Times New Roman"/>
                <a:cs typeface="Times New Roman"/>
              </a:rPr>
              <a:t>at the composition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baseline="-33333" sz="1125" spc="-112" i="1">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spcBef>
                <a:spcPts val="45"/>
              </a:spcBef>
            </a:pPr>
            <a:endParaRPr sz="2150">
              <a:latin typeface="Times New Roman"/>
              <a:cs typeface="Times New Roman"/>
            </a:endParaRPr>
          </a:p>
          <a:p>
            <a:pPr marL="4322445">
              <a:lnSpc>
                <a:spcPct val="100000"/>
              </a:lnSpc>
            </a:pPr>
            <a:r>
              <a:rPr dirty="0" sz="1000">
                <a:solidFill>
                  <a:srgbClr val="010202"/>
                </a:solidFill>
                <a:latin typeface="Times New Roman"/>
                <a:cs typeface="Times New Roman"/>
              </a:rPr>
              <a:t>(9.55)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1000">
              <a:latin typeface="Times New Roman"/>
              <a:cs typeface="Times New Roman"/>
            </a:endParaRPr>
          </a:p>
          <a:p>
            <a:pPr marL="66040">
              <a:lnSpc>
                <a:spcPct val="100000"/>
              </a:lnSpc>
            </a:pPr>
            <a:r>
              <a:rPr dirty="0" sz="1000" spc="-5">
                <a:solidFill>
                  <a:srgbClr val="010202"/>
                </a:solidFill>
                <a:latin typeface="Times New Roman"/>
                <a:cs typeface="Times New Roman"/>
              </a:rPr>
              <a:t>A </a:t>
            </a:r>
            <a:r>
              <a:rPr dirty="0" sz="1000">
                <a:solidFill>
                  <a:srgbClr val="010202"/>
                </a:solidFill>
                <a:latin typeface="Times New Roman"/>
                <a:cs typeface="Times New Roman"/>
              </a:rPr>
              <a:t>typical</a:t>
            </a:r>
            <a:r>
              <a:rPr dirty="0" sz="1000" spc="50">
                <a:solidFill>
                  <a:srgbClr val="010202"/>
                </a:solidFill>
                <a:latin typeface="Times New Roman"/>
                <a:cs typeface="Times New Roman"/>
              </a:rPr>
              <a:t> </a:t>
            </a:r>
            <a:r>
              <a:rPr dirty="0" sz="1000">
                <a:solidFill>
                  <a:srgbClr val="010202"/>
                </a:solidFill>
                <a:latin typeface="Times New Roman"/>
                <a:cs typeface="Times New Roman"/>
              </a:rPr>
              <a:t>variation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a:solidFill>
                  <a:srgbClr val="010202"/>
                </a:solidFill>
                <a:latin typeface="Times New Roman"/>
                <a:cs typeface="Times New Roman"/>
              </a:rPr>
              <a:t>log</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B</a:t>
            </a:r>
            <a:r>
              <a:rPr dirty="0" baseline="-33333" sz="1125" spc="172" i="1">
                <a:solidFill>
                  <a:srgbClr val="010202"/>
                </a:solidFill>
                <a:latin typeface="Times New Roman"/>
                <a:cs typeface="Times New Roman"/>
              </a:rPr>
              <a:t> </a:t>
            </a:r>
            <a:r>
              <a:rPr dirty="0" sz="1000">
                <a:solidFill>
                  <a:srgbClr val="010202"/>
                </a:solidFill>
                <a:latin typeface="Times New Roman"/>
                <a:cs typeface="Times New Roman"/>
              </a:rPr>
              <a:t>with</a:t>
            </a:r>
            <a:r>
              <a:rPr dirty="0" sz="1000" spc="50">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binary</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55">
                <a:solidFill>
                  <a:srgbClr val="010202"/>
                </a:solidFill>
                <a:latin typeface="Times New Roman"/>
                <a:cs typeface="Times New Roman"/>
              </a:rPr>
              <a:t> </a:t>
            </a:r>
            <a:r>
              <a:rPr dirty="0" sz="1000">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50">
                <a:solidFill>
                  <a:srgbClr val="010202"/>
                </a:solidFill>
                <a:latin typeface="Times New Roman"/>
                <a:cs typeface="Times New Roman"/>
              </a:rPr>
              <a:t> </a:t>
            </a:r>
            <a:r>
              <a:rPr dirty="0" sz="1000">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a:solidFill>
                  <a:srgbClr val="010202"/>
                </a:solidFill>
                <a:latin typeface="Times New Roman"/>
                <a:cs typeface="Times New Roman"/>
              </a:rPr>
              <a:t>Fig.</a:t>
            </a:r>
            <a:endParaRPr sz="1000">
              <a:latin typeface="Times New Roman"/>
              <a:cs typeface="Times New Roman"/>
            </a:endParaRPr>
          </a:p>
          <a:p>
            <a:pPr marL="66040" marR="79375" indent="-635">
              <a:lnSpc>
                <a:spcPct val="130900"/>
              </a:lnSpc>
            </a:pPr>
            <a:r>
              <a:rPr dirty="0" sz="1000">
                <a:solidFill>
                  <a:srgbClr val="010202"/>
                </a:solidFill>
                <a:latin typeface="Times New Roman"/>
                <a:cs typeface="Times New Roman"/>
              </a:rPr>
              <a:t>9.13. The value of log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 </a:t>
            </a:r>
            <a:r>
              <a:rPr dirty="0" sz="1000">
                <a:solidFill>
                  <a:srgbClr val="010202"/>
                </a:solidFill>
                <a:latin typeface="Times New Roman"/>
                <a:cs typeface="Times New Roman"/>
              </a:rPr>
              <a:t>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 </a:t>
            </a:r>
            <a:r>
              <a:rPr dirty="0" sz="1000" spc="-5">
                <a:solidFill>
                  <a:srgbClr val="010202"/>
                </a:solidFill>
                <a:latin typeface="Times New Roman"/>
                <a:cs typeface="Times New Roman"/>
              </a:rPr>
              <a:t>is given as the shaded area under the curve between  </a:t>
            </a:r>
            <a:r>
              <a:rPr dirty="0" sz="1000">
                <a:solidFill>
                  <a:srgbClr val="010202"/>
                </a:solidFill>
                <a:latin typeface="Times New Roman"/>
                <a:cs typeface="Times New Roman"/>
              </a:rPr>
              <a:t>the limits log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B </a:t>
            </a:r>
            <a:r>
              <a:rPr dirty="0" sz="1000" spc="-5">
                <a:solidFill>
                  <a:srgbClr val="010202"/>
                </a:solidFill>
                <a:latin typeface="Times New Roman"/>
                <a:cs typeface="Times New Roman"/>
              </a:rPr>
              <a:t>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 </a:t>
            </a:r>
            <a:r>
              <a:rPr dirty="0" sz="1000">
                <a:solidFill>
                  <a:srgbClr val="010202"/>
                </a:solidFill>
                <a:latin typeface="Times New Roman"/>
                <a:cs typeface="Times New Roman"/>
              </a:rPr>
              <a:t>and log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B </a:t>
            </a:r>
            <a:r>
              <a:rPr dirty="0" sz="1000">
                <a:solidFill>
                  <a:srgbClr val="010202"/>
                </a:solidFill>
                <a:latin typeface="Times New Roman"/>
                <a:cs typeface="Times New Roman"/>
              </a:rPr>
              <a:t>at</a:t>
            </a:r>
            <a:r>
              <a:rPr dirty="0" sz="1000" spc="-17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a:t>
            </a:r>
            <a:endParaRPr sz="1000">
              <a:latin typeface="Times New Roman"/>
              <a:cs typeface="Times New Roman"/>
            </a:endParaRPr>
          </a:p>
        </p:txBody>
      </p:sp>
      <p:sp>
        <p:nvSpPr>
          <p:cNvPr id="8" name="object 8"/>
          <p:cNvSpPr/>
          <p:nvPr/>
        </p:nvSpPr>
        <p:spPr>
          <a:xfrm>
            <a:off x="996480" y="3578910"/>
            <a:ext cx="3486912" cy="2921508"/>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73516" y="1423746"/>
            <a:ext cx="1085850" cy="42862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90779" y="403225"/>
            <a:ext cx="4715510" cy="2007870"/>
          </a:xfrm>
          <a:prstGeom prst="rect">
            <a:avLst/>
          </a:prstGeom>
        </p:spPr>
        <p:txBody>
          <a:bodyPr wrap="square" lIns="0" tIns="12700" rIns="0" bIns="0" rtlCol="0" vert="horz">
            <a:spAutoFit/>
          </a:bodyPr>
          <a:lstStyle/>
          <a:p>
            <a:pPr marL="66040">
              <a:lnSpc>
                <a:spcPct val="100000"/>
              </a:lnSpc>
              <a:spcBef>
                <a:spcPts val="100"/>
              </a:spcBef>
            </a:pPr>
            <a:r>
              <a:rPr dirty="0" sz="1000">
                <a:solidFill>
                  <a:srgbClr val="231F20"/>
                </a:solidFill>
                <a:latin typeface="Times New Roman"/>
                <a:cs typeface="Times New Roman"/>
              </a:rPr>
              <a:t>274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ctr" marR="33655">
              <a:lnSpc>
                <a:spcPct val="100000"/>
              </a:lnSpc>
              <a:spcBef>
                <a:spcPts val="965"/>
              </a:spcBef>
            </a:pPr>
            <a:r>
              <a:rPr dirty="0" sz="1000" b="1">
                <a:solidFill>
                  <a:srgbClr val="010202"/>
                </a:solidFill>
                <a:latin typeface="Times New Roman"/>
                <a:cs typeface="Times New Roman"/>
              </a:rPr>
              <a:t>The</a:t>
            </a:r>
            <a:r>
              <a:rPr dirty="0" sz="1000" spc="-10" b="1">
                <a:solidFill>
                  <a:srgbClr val="010202"/>
                </a:solidFill>
                <a:latin typeface="Times New Roman"/>
                <a:cs typeface="Times New Roman"/>
              </a:rPr>
              <a:t> </a:t>
            </a:r>
            <a:r>
              <a:rPr dirty="0" sz="1000" spc="5" b="1">
                <a:solidFill>
                  <a:srgbClr val="010202"/>
                </a:solidFill>
                <a:latin typeface="Times New Roman"/>
                <a:cs typeface="Times New Roman"/>
              </a:rPr>
              <a:t>a-Function</a:t>
            </a:r>
            <a:endParaRPr sz="1000">
              <a:latin typeface="Times New Roman"/>
              <a:cs typeface="Times New Roman"/>
            </a:endParaRPr>
          </a:p>
          <a:p>
            <a:pPr marL="50165" marR="84455">
              <a:lnSpc>
                <a:spcPct val="100000"/>
              </a:lnSpc>
              <a:spcBef>
                <a:spcPts val="620"/>
              </a:spcBef>
            </a:pPr>
            <a:r>
              <a:rPr dirty="0" sz="1000">
                <a:solidFill>
                  <a:srgbClr val="010202"/>
                </a:solidFill>
                <a:latin typeface="Times New Roman"/>
                <a:cs typeface="Times New Roman"/>
              </a:rPr>
              <a:t>The second tail to infinity is eliminated by the introduction of the </a:t>
            </a:r>
            <a:r>
              <a:rPr dirty="0" sz="1000" spc="10">
                <a:solidFill>
                  <a:srgbClr val="010202"/>
                </a:solidFill>
                <a:latin typeface="Times New Roman"/>
                <a:cs typeface="Times New Roman"/>
              </a:rPr>
              <a:t>a-function, </a:t>
            </a:r>
            <a:r>
              <a:rPr dirty="0" sz="1000" spc="-5">
                <a:solidFill>
                  <a:srgbClr val="010202"/>
                </a:solidFill>
                <a:latin typeface="Times New Roman"/>
                <a:cs typeface="Times New Roman"/>
              </a:rPr>
              <a:t>which for  </a:t>
            </a:r>
            <a:r>
              <a:rPr dirty="0" sz="1000">
                <a:solidFill>
                  <a:srgbClr val="010202"/>
                </a:solidFill>
                <a:latin typeface="Times New Roman"/>
                <a:cs typeface="Times New Roman"/>
              </a:rPr>
              <a:t>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is defined</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10489">
              <a:lnSpc>
                <a:spcPct val="100000"/>
              </a:lnSpc>
            </a:pPr>
            <a:r>
              <a:rPr dirty="0" sz="1000">
                <a:solidFill>
                  <a:srgbClr val="010202"/>
                </a:solidFill>
                <a:latin typeface="Times New Roman"/>
                <a:cs typeface="Times New Roman"/>
              </a:rPr>
              <a:t>(9.56)</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950">
              <a:latin typeface="Times New Roman"/>
              <a:cs typeface="Times New Roman"/>
            </a:endParaRPr>
          </a:p>
          <a:p>
            <a:pPr marL="50800" marR="43180" indent="-635">
              <a:lnSpc>
                <a:spcPct val="130900"/>
              </a:lnSpc>
            </a:pPr>
            <a:r>
              <a:rPr dirty="0" sz="1000">
                <a:solidFill>
                  <a:srgbClr val="010202"/>
                </a:solidFill>
                <a:latin typeface="Times New Roman"/>
                <a:cs typeface="Times New Roman"/>
              </a:rPr>
              <a:t>The </a:t>
            </a:r>
            <a:r>
              <a:rPr dirty="0" sz="1000" spc="10">
                <a:solidFill>
                  <a:srgbClr val="010202"/>
                </a:solidFill>
                <a:latin typeface="Times New Roman"/>
                <a:cs typeface="Times New Roman"/>
              </a:rPr>
              <a:t>a-function </a:t>
            </a:r>
            <a:r>
              <a:rPr dirty="0" sz="1000" spc="-5">
                <a:solidFill>
                  <a:srgbClr val="010202"/>
                </a:solidFill>
                <a:latin typeface="Times New Roman"/>
                <a:cs typeface="Times New Roman"/>
              </a:rPr>
              <a:t>is always finite by virtue of the fact that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as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the  components of a binary </a:t>
            </a:r>
            <a:r>
              <a:rPr dirty="0" sz="1000" i="1">
                <a:solidFill>
                  <a:srgbClr val="010202"/>
                </a:solidFill>
                <a:latin typeface="Times New Roman"/>
                <a:cs typeface="Times New Roman"/>
              </a:rPr>
              <a:t>A–B</a:t>
            </a:r>
            <a:r>
              <a:rPr dirty="0" sz="1000" spc="-15" i="1">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4" name="object 4"/>
          <p:cNvSpPr/>
          <p:nvPr/>
        </p:nvSpPr>
        <p:spPr>
          <a:xfrm>
            <a:off x="1635379" y="2585313"/>
            <a:ext cx="1752599" cy="3524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28879" y="3130778"/>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6" name="object 6"/>
          <p:cNvSpPr/>
          <p:nvPr/>
        </p:nvSpPr>
        <p:spPr>
          <a:xfrm>
            <a:off x="1516316" y="3483203"/>
            <a:ext cx="1990725" cy="1619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668139" y="3600678"/>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(9.57)</a:t>
            </a:r>
            <a:endParaRPr sz="1000">
              <a:latin typeface="Times New Roman"/>
              <a:cs typeface="Times New Roman"/>
            </a:endParaRPr>
          </a:p>
        </p:txBody>
      </p:sp>
      <p:sp>
        <p:nvSpPr>
          <p:cNvPr id="8" name="object 8"/>
          <p:cNvSpPr txBox="1"/>
          <p:nvPr/>
        </p:nvSpPr>
        <p:spPr>
          <a:xfrm>
            <a:off x="428879" y="4234662"/>
            <a:ext cx="1045844"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ln</a:t>
            </a:r>
            <a:endParaRPr sz="1000">
              <a:latin typeface="Times New Roman"/>
              <a:cs typeface="Times New Roman"/>
            </a:endParaRPr>
          </a:p>
        </p:txBody>
      </p:sp>
      <p:sp>
        <p:nvSpPr>
          <p:cNvPr id="9" name="object 9"/>
          <p:cNvSpPr/>
          <p:nvPr/>
        </p:nvSpPr>
        <p:spPr>
          <a:xfrm>
            <a:off x="1502816" y="4202900"/>
            <a:ext cx="638175" cy="1619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2169579" y="4234650"/>
            <a:ext cx="2940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gives</a:t>
            </a:r>
            <a:endParaRPr sz="1000">
              <a:latin typeface="Times New Roman"/>
              <a:cs typeface="Times New Roman"/>
            </a:endParaRPr>
          </a:p>
        </p:txBody>
      </p:sp>
      <p:sp>
        <p:nvSpPr>
          <p:cNvPr id="11" name="object 11"/>
          <p:cNvSpPr/>
          <p:nvPr/>
        </p:nvSpPr>
        <p:spPr>
          <a:xfrm>
            <a:off x="1649666" y="4587075"/>
            <a:ext cx="1724024" cy="1619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680839" y="470455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(9.58)</a:t>
            </a:r>
            <a:endParaRPr sz="1000">
              <a:latin typeface="Times New Roman"/>
              <a:cs typeface="Times New Roman"/>
            </a:endParaRPr>
          </a:p>
        </p:txBody>
      </p:sp>
      <p:sp>
        <p:nvSpPr>
          <p:cNvPr id="13" name="object 13"/>
          <p:cNvSpPr txBox="1"/>
          <p:nvPr/>
        </p:nvSpPr>
        <p:spPr>
          <a:xfrm>
            <a:off x="428879" y="4975187"/>
            <a:ext cx="25863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substitution of Eq. (9.58) into Eq. (9.54)</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4" name="object 14"/>
          <p:cNvSpPr/>
          <p:nvPr/>
        </p:nvSpPr>
        <p:spPr>
          <a:xfrm>
            <a:off x="1416303" y="5327650"/>
            <a:ext cx="2190750" cy="533400"/>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655439" y="545782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(9.59)</a:t>
            </a:r>
            <a:endParaRPr sz="1000">
              <a:latin typeface="Times New Roman"/>
              <a:cs typeface="Times New Roman"/>
            </a:endParaRPr>
          </a:p>
        </p:txBody>
      </p:sp>
      <p:sp>
        <p:nvSpPr>
          <p:cNvPr id="16" name="object 16"/>
          <p:cNvSpPr txBox="1"/>
          <p:nvPr/>
        </p:nvSpPr>
        <p:spPr>
          <a:xfrm>
            <a:off x="428879" y="6052692"/>
            <a:ext cx="15633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Integration of Eq. (9.59)</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7" name="object 17"/>
          <p:cNvSpPr/>
          <p:nvPr/>
        </p:nvSpPr>
        <p:spPr>
          <a:xfrm>
            <a:off x="1049591" y="6405079"/>
            <a:ext cx="2924175" cy="400050"/>
          </a:xfrm>
          <a:prstGeom prst="rect">
            <a:avLst/>
          </a:prstGeom>
          <a:blipFill>
            <a:blip r:embed="rId8" cstate="print"/>
            <a:stretch>
              <a:fillRect/>
            </a:stretch>
          </a:blipFill>
        </p:spPr>
        <p:txBody>
          <a:bodyPr wrap="square" lIns="0" tIns="0" rIns="0" bIns="0" rtlCol="0"/>
          <a:lstStyle/>
          <a:p/>
        </p:txBody>
      </p:sp>
      <p:sp>
        <p:nvSpPr>
          <p:cNvPr id="18" name="object 18"/>
          <p:cNvSpPr txBox="1"/>
          <p:nvPr/>
        </p:nvSpPr>
        <p:spPr>
          <a:xfrm>
            <a:off x="4655439" y="652255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(9.60)</a:t>
            </a:r>
            <a:endParaRPr sz="1000">
              <a:latin typeface="Times New Roman"/>
              <a:cs typeface="Times New Roman"/>
            </a:endParaRPr>
          </a:p>
        </p:txBody>
      </p:sp>
      <p:sp>
        <p:nvSpPr>
          <p:cNvPr id="19" name="object 19"/>
          <p:cNvSpPr txBox="1"/>
          <p:nvPr/>
        </p:nvSpPr>
        <p:spPr>
          <a:xfrm>
            <a:off x="428879" y="6998169"/>
            <a:ext cx="12458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By virtue of 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identity</a:t>
            </a:r>
            <a:endParaRPr sz="1000">
              <a:latin typeface="Times New Roman"/>
              <a:cs typeface="Times New Roman"/>
            </a:endParaRPr>
          </a:p>
        </p:txBody>
      </p:sp>
      <p:sp>
        <p:nvSpPr>
          <p:cNvPr id="20" name="object 20"/>
          <p:cNvSpPr/>
          <p:nvPr/>
        </p:nvSpPr>
        <p:spPr>
          <a:xfrm>
            <a:off x="1822450" y="7342505"/>
            <a:ext cx="1495425" cy="333374"/>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2019-11-27T17:53:21Z</dcterms:created>
  <dcterms:modified xsi:type="dcterms:W3CDTF">2019-11-27T17:53:21Z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